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Lst>
  <p:sldSz cy="5143500" cx="9144000"/>
  <p:notesSz cx="6858000" cy="9144000"/>
  <p:embeddedFontLst>
    <p:embeddedFont>
      <p:font typeface="Garamond"/>
      <p:regular r:id="rId126"/>
      <p:bold r:id="rId127"/>
      <p:italic r:id="rId128"/>
      <p:boldItalic r:id="rId129"/>
    </p:embeddedFont>
    <p:embeddedFont>
      <p:font typeface="Permanent Marker"/>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1BA5C8E-B544-4B56-8A8C-12497D2B661C}">
  <a:tblStyle styleId="{01BA5C8E-B544-4B56-8A8C-12497D2B66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9C3923-AB3E-4B5E-8019-C4C09294496B}"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D63EDD-10C8-4265-A1D6-DD909B7CA5E6}"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Garamond-boldItalic.fntdata"/><Relationship Id="rId128" Type="http://schemas.openxmlformats.org/officeDocument/2006/relationships/font" Target="fonts/Garamond-italic.fntdata"/><Relationship Id="rId127" Type="http://schemas.openxmlformats.org/officeDocument/2006/relationships/font" Target="fonts/Garamond-bold.fntdata"/><Relationship Id="rId126" Type="http://schemas.openxmlformats.org/officeDocument/2006/relationships/font" Target="fonts/Garamond-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PermanentMarker-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976a1c6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976a1c6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3976a1c65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976a1c65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3976a1c65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976a1c65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3976a1c65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976a1c65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3976a1c65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976a1c65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3bb349a50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bb349a50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3976a1c65c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976a1c65c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3bb349a5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bb349a5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3a69ee55d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a69ee55d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3976a1c65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976a1c65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3976a1c65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976a1c65c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976a1c65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976a1c65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3cff503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cff503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3cff50307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cff50307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3cff50307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cff50307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3cff5030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cff5030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3cff5030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cff5030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3cff50307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cff50307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3976a1c65c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976a1c65c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3d65349186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d65349186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3d35f41bc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d35f41bc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3bb349a5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bb349a5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976a1c65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976a1c65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976a1c65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976a1c65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976a1c65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976a1c65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976a1c65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976a1c65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976a1c65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976a1c65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976a1c65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976a1c65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b4efdee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b4efdee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bb349a5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bb349a5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976a1c6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976a1c6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9f68b1b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9f68b1b0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976a1c65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976a1c65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9f68b1b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9f68b1b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bb349a5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bb349a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976a1c65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976a1c65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976a1c65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976a1c65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976a1c65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976a1c65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7b8079c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7b8079c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976a1c65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976a1c65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3976a1c65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76a1c65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976a1c6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976a1c6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976a1c65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976a1c65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976a1c65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976a1c65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37fa0a9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37fa0a9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37fa0a9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37fa0a9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976a1c65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976a1c65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80649ef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80649ef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b4efdee5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b4efdee5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b4efdee5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b4efdee5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976a1c65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976a1c65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80649efd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80649efd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976a1c65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976a1c6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80649ef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80649ef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bb349a5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bb349a5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3ad62331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ad62331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d6534918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d6534918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976a1c65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976a1c65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3ad62331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d62331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e1e1ffbf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e1e1ffbf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e1e1ffbf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e1e1ffbf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e1e1ffbf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e1e1ffbf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e1e1ffbf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e1e1ffbf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7d640f5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d640f5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976a1c65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976a1c65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976a1c65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976a1c65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80649ef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80649ef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976a1c65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976a1c65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976a1c65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976a1c65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3ad623310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ad623310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380649efd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80649efd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976a1c65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976a1c65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3976a1c65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976a1c65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3976a1c65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976a1c65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7d640f5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7d640f5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976a1c65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976a1c65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380649ef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80649ef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bb349a5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bb349a5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976a1c65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976a1c65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3bb349a50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bb349a50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976a1c65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976a1c65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976a1c65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976a1c65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c2458d19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c2458d19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976a1c65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976a1c65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3976a1c65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976a1c65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7d640f5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d640f5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80649ef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80649ef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b4efdee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b4efdee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b4efdee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b4efdee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d6d343a0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3d6d343a05_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d6d343a0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3d6d343a05_4_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d6d343a0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d6d343a05_4_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d6d343a05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d6d343a05_4_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d6d343a05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3d6d343a05_4_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d6d343a05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3d6d343a05_4_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d6d343a05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d6d343a05_4_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b15870d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b15870d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3d6d343a05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3d6d343a05_4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d6d343a05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3d6d343a05_4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d6d343a0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3d6d343a05_4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d6d343a05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3d6d343a05_4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976a1c65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976a1c65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976a1c65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976a1c65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976a1c65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976a1c65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3976a1c65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976a1c65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3976a1c65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976a1c65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3976a1c65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976a1c65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976a1c6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976a1c6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3d382710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d382710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d35f41b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d35f41b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d35f41b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d35f41b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d382710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d382710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976a1c65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976a1c65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3bb349a50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bb349a5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3976a1c65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976a1c65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3976a1c65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976a1c65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3d35f41bc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d35f41bc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976a1c65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976a1c65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ריק" type="blank">
  <p:cSld name="BLANK">
    <p:spTree>
      <p:nvGrpSpPr>
        <p:cNvPr id="61" name="Shape 61"/>
        <p:cNvGrpSpPr/>
        <p:nvPr/>
      </p:nvGrpSpPr>
      <p:grpSpPr>
        <a:xfrm>
          <a:off x="0" y="0"/>
          <a:ext cx="0" cy="0"/>
          <a:chOff x="0" y="0"/>
          <a:chExt cx="0" cy="0"/>
        </a:xfrm>
      </p:grpSpPr>
      <p:sp>
        <p:nvSpPr>
          <p:cNvPr id="62" name="Google Shape;62;p14"/>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63" name="Google Shape;63;p14"/>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64" name="Google Shape;64;p14"/>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שקופית כותרת" showMasterSp="0" type="title">
  <p:cSld name="TITLE">
    <p:spTree>
      <p:nvGrpSpPr>
        <p:cNvPr id="65" name="Shape 65"/>
        <p:cNvGrpSpPr/>
        <p:nvPr/>
      </p:nvGrpSpPr>
      <p:grpSpPr>
        <a:xfrm>
          <a:off x="0" y="0"/>
          <a:ext cx="0" cy="0"/>
          <a:chOff x="0" y="0"/>
          <a:chExt cx="0" cy="0"/>
        </a:xfrm>
      </p:grpSpPr>
      <p:grpSp>
        <p:nvGrpSpPr>
          <p:cNvPr id="66" name="Google Shape;66;p15"/>
          <p:cNvGrpSpPr/>
          <p:nvPr/>
        </p:nvGrpSpPr>
        <p:grpSpPr>
          <a:xfrm>
            <a:off x="-12700" y="0"/>
            <a:ext cx="9173370" cy="5142161"/>
            <a:chOff x="-16934" y="0"/>
            <a:chExt cx="12231160" cy="6856214"/>
          </a:xfrm>
        </p:grpSpPr>
        <p:pic>
          <p:nvPicPr>
            <p:cNvPr descr="HD-PanelTitleR1.png" id="67" name="Google Shape;67;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8" name="Google Shape;68;p15"/>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HDRibbonTitle-UniformTrim.png" id="69" name="Google Shape;69;p15"/>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70" name="Google Shape;70;p15"/>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71" name="Google Shape;71;p15"/>
          <p:cNvSpPr txBox="1"/>
          <p:nvPr>
            <p:ph type="ctrTitle"/>
          </p:nvPr>
        </p:nvSpPr>
        <p:spPr>
          <a:xfrm>
            <a:off x="2019299" y="1403348"/>
            <a:ext cx="5111752" cy="1136650"/>
          </a:xfrm>
          <a:prstGeom prst="rect">
            <a:avLst/>
          </a:prstGeom>
          <a:noFill/>
          <a:ln>
            <a:noFill/>
          </a:ln>
        </p:spPr>
        <p:txBody>
          <a:bodyPr anchorCtr="0" anchor="b" bIns="34275" lIns="68575" spcFirstLastPara="1" rIns="68575" wrap="square" tIns="34275">
            <a:noAutofit/>
          </a:bodyPr>
          <a:lstStyle>
            <a:lvl1pPr lvl="0" marR="0" rtl="1" algn="ctr">
              <a:spcBef>
                <a:spcPts val="0"/>
              </a:spcBef>
              <a:spcAft>
                <a:spcPts val="0"/>
              </a:spcAft>
              <a:buClr>
                <a:srgbClr val="262626"/>
              </a:buClr>
              <a:buSzPts val="4100"/>
              <a:buFont typeface="Garamond"/>
              <a:buNone/>
              <a:defRPr b="0" i="0" sz="41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72" name="Google Shape;72;p15"/>
          <p:cNvSpPr txBox="1"/>
          <p:nvPr>
            <p:ph idx="1" type="subTitle"/>
          </p:nvPr>
        </p:nvSpPr>
        <p:spPr>
          <a:xfrm>
            <a:off x="2019299" y="2743198"/>
            <a:ext cx="5111752" cy="990601"/>
          </a:xfrm>
          <a:prstGeom prst="rect">
            <a:avLst/>
          </a:prstGeom>
          <a:noFill/>
          <a:ln>
            <a:noFill/>
          </a:ln>
        </p:spPr>
        <p:txBody>
          <a:bodyPr anchorCtr="0" anchor="t" bIns="34275" lIns="68575" spcFirstLastPara="1" rIns="68575" wrap="square" tIns="34275">
            <a:noAutofit/>
          </a:bodyPr>
          <a:lstStyle>
            <a:lvl1pPr lvl="0" marR="0" rtl="1" algn="ctr">
              <a:spcBef>
                <a:spcPts val="300"/>
              </a:spcBef>
              <a:spcAft>
                <a:spcPts val="0"/>
              </a:spcAft>
              <a:buClr>
                <a:schemeClr val="accent1"/>
              </a:buClr>
              <a:buSzPts val="1800"/>
              <a:buFont typeface="Arial"/>
              <a:buNone/>
              <a:defRPr b="0" i="0" sz="1600" u="none" cap="none" strike="noStrike">
                <a:solidFill>
                  <a:schemeClr val="dk1"/>
                </a:solidFill>
                <a:latin typeface="Garamond"/>
                <a:ea typeface="Garamond"/>
                <a:cs typeface="Garamond"/>
                <a:sym typeface="Garamond"/>
              </a:defRPr>
            </a:lvl1pPr>
            <a:lvl2pPr lvl="1" marR="0" rtl="1" algn="ctr">
              <a:spcBef>
                <a:spcPts val="500"/>
              </a:spcBef>
              <a:spcAft>
                <a:spcPts val="0"/>
              </a:spcAft>
              <a:buClr>
                <a:schemeClr val="accent1"/>
              </a:buClr>
              <a:buSzPts val="1700"/>
              <a:buFont typeface="Arial"/>
              <a:buNone/>
              <a:defRPr b="0" i="0" sz="1500" u="none" cap="none" strike="noStrike">
                <a:solidFill>
                  <a:srgbClr val="888888"/>
                </a:solidFill>
                <a:latin typeface="Garamond"/>
                <a:ea typeface="Garamond"/>
                <a:cs typeface="Garamond"/>
                <a:sym typeface="Garamond"/>
              </a:defRPr>
            </a:lvl2pPr>
            <a:lvl3pPr lvl="2" marR="0" rtl="1" algn="ct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3pPr>
            <a:lvl4pPr lvl="3" marR="0" rtl="1" algn="ct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4pPr>
            <a:lvl5pPr lvl="4" marR="0" rtl="1" algn="ct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lvl="5" marR="0" rtl="1" algn="ct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lvl="6" marR="0" rtl="1" algn="ct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lvl="7" marR="0" rtl="1" algn="ct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lvl="8" marR="0" rtl="1" algn="ct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73" name="Google Shape;73;p15"/>
          <p:cNvSpPr txBox="1"/>
          <p:nvPr>
            <p:ph idx="10" type="dt"/>
          </p:nvPr>
        </p:nvSpPr>
        <p:spPr>
          <a:xfrm>
            <a:off x="5987424" y="3778247"/>
            <a:ext cx="67310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74" name="Google Shape;74;p15"/>
          <p:cNvSpPr txBox="1"/>
          <p:nvPr>
            <p:ph idx="11" type="ftr"/>
          </p:nvPr>
        </p:nvSpPr>
        <p:spPr>
          <a:xfrm>
            <a:off x="2019298" y="3778247"/>
            <a:ext cx="3910976"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75" name="Google Shape;75;p15"/>
          <p:cNvSpPr txBox="1"/>
          <p:nvPr>
            <p:ph idx="12" type="sldNum"/>
          </p:nvPr>
        </p:nvSpPr>
        <p:spPr>
          <a:xfrm>
            <a:off x="6717675" y="3778247"/>
            <a:ext cx="413375"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76" name="Google Shape;76;p15"/>
          <p:cNvCxnSpPr/>
          <p:nvPr/>
        </p:nvCxnSpPr>
        <p:spPr>
          <a:xfrm>
            <a:off x="2019299" y="2641598"/>
            <a:ext cx="511175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תוכן" type="obj">
  <p:cSld name="OBJECT">
    <p:spTree>
      <p:nvGrpSpPr>
        <p:cNvPr id="77" name="Shape 77"/>
        <p:cNvGrpSpPr/>
        <p:nvPr/>
      </p:nvGrpSpPr>
      <p:grpSpPr>
        <a:xfrm>
          <a:off x="0" y="0"/>
          <a:ext cx="0" cy="0"/>
          <a:chOff x="0" y="0"/>
          <a:chExt cx="0" cy="0"/>
        </a:xfrm>
      </p:grpSpPr>
      <p:cxnSp>
        <p:nvCxnSpPr>
          <p:cNvPr id="78" name="Google Shape;78;p16"/>
          <p:cNvCxnSpPr/>
          <p:nvPr/>
        </p:nvCxnSpPr>
        <p:spPr>
          <a:xfrm>
            <a:off x="1047127" y="1816100"/>
            <a:ext cx="7055474" cy="0"/>
          </a:xfrm>
          <a:prstGeom prst="straightConnector1">
            <a:avLst/>
          </a:prstGeom>
          <a:noFill/>
          <a:ln cap="flat" cmpd="sng" w="15875">
            <a:solidFill>
              <a:schemeClr val="accent1"/>
            </a:solidFill>
            <a:prstDash val="solid"/>
            <a:round/>
            <a:headEnd len="sm" w="sm" type="none"/>
            <a:tailEnd len="sm" w="sm" type="none"/>
          </a:ln>
        </p:spPr>
      </p:cxnSp>
      <p:sp>
        <p:nvSpPr>
          <p:cNvPr id="79" name="Google Shape;79;p16"/>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80" name="Google Shape;80;p16"/>
          <p:cNvSpPr txBox="1"/>
          <p:nvPr>
            <p:ph idx="1" type="body"/>
          </p:nvPr>
        </p:nvSpPr>
        <p:spPr>
          <a:xfrm>
            <a:off x="971551" y="1917699"/>
            <a:ext cx="7200897" cy="2489202"/>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81" name="Google Shape;81;p16"/>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82" name="Google Shape;82;p16"/>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83" name="Google Shape;83;p16"/>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מקטע עליונה" type="secHead">
  <p:cSld name="SECTION_HEADER">
    <p:spTree>
      <p:nvGrpSpPr>
        <p:cNvPr id="84" name="Shape 84"/>
        <p:cNvGrpSpPr/>
        <p:nvPr/>
      </p:nvGrpSpPr>
      <p:grpSpPr>
        <a:xfrm>
          <a:off x="0" y="0"/>
          <a:ext cx="0" cy="0"/>
          <a:chOff x="0" y="0"/>
          <a:chExt cx="0" cy="0"/>
        </a:xfrm>
      </p:grpSpPr>
      <p:sp>
        <p:nvSpPr>
          <p:cNvPr id="85" name="Google Shape;85;p17"/>
          <p:cNvSpPr txBox="1"/>
          <p:nvPr>
            <p:ph type="title"/>
          </p:nvPr>
        </p:nvSpPr>
        <p:spPr>
          <a:xfrm>
            <a:off x="1511302" y="1314455"/>
            <a:ext cx="6119016" cy="1366885"/>
          </a:xfrm>
          <a:prstGeom prst="rect">
            <a:avLst/>
          </a:prstGeom>
          <a:noFill/>
          <a:ln>
            <a:noFill/>
          </a:ln>
        </p:spPr>
        <p:txBody>
          <a:bodyPr anchorCtr="0" anchor="b"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86" name="Google Shape;86;p17"/>
          <p:cNvSpPr txBox="1"/>
          <p:nvPr>
            <p:ph idx="1" type="body"/>
          </p:nvPr>
        </p:nvSpPr>
        <p:spPr>
          <a:xfrm>
            <a:off x="1511300" y="2884538"/>
            <a:ext cx="6119017" cy="715910"/>
          </a:xfrm>
          <a:prstGeom prst="rect">
            <a:avLst/>
          </a:prstGeom>
          <a:noFill/>
          <a:ln>
            <a:noFill/>
          </a:ln>
        </p:spPr>
        <p:txBody>
          <a:bodyPr anchorCtr="0" anchor="t" bIns="34275" lIns="68575" spcFirstLastPara="1" rIns="68575" wrap="square" tIns="34275">
            <a:noAutofit/>
          </a:bodyPr>
          <a:lstStyle>
            <a:lvl1pPr indent="-228600" lvl="0" marL="457200" marR="0" rtl="1" algn="ctr">
              <a:spcBef>
                <a:spcPts val="400"/>
              </a:spcBef>
              <a:spcAft>
                <a:spcPts val="0"/>
              </a:spcAft>
              <a:buClr>
                <a:schemeClr val="accent1"/>
              </a:buClr>
              <a:buSzPts val="2100"/>
              <a:buFont typeface="Arial"/>
              <a:buNone/>
              <a:defRPr b="0" i="0" sz="18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87" name="Google Shape;87;p17"/>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88" name="Google Shape;88;p17"/>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89" name="Google Shape;89;p17"/>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90" name="Google Shape;90;p17"/>
          <p:cNvCxnSpPr/>
          <p:nvPr/>
        </p:nvCxnSpPr>
        <p:spPr>
          <a:xfrm>
            <a:off x="1509542" y="2782939"/>
            <a:ext cx="6122535"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שני תכנים" type="twoObj">
  <p:cSld name="TWO_OBJECTS">
    <p:spTree>
      <p:nvGrpSpPr>
        <p:cNvPr id="91" name="Shape 91"/>
        <p:cNvGrpSpPr/>
        <p:nvPr/>
      </p:nvGrpSpPr>
      <p:grpSpPr>
        <a:xfrm>
          <a:off x="0" y="0"/>
          <a:ext cx="0" cy="0"/>
          <a:chOff x="0" y="0"/>
          <a:chExt cx="0" cy="0"/>
        </a:xfrm>
      </p:grpSpPr>
      <p:cxnSp>
        <p:nvCxnSpPr>
          <p:cNvPr id="92" name="Google Shape;92;p18"/>
          <p:cNvCxnSpPr/>
          <p:nvPr/>
        </p:nvCxnSpPr>
        <p:spPr>
          <a:xfrm>
            <a:off x="1047127" y="1816100"/>
            <a:ext cx="7055474" cy="0"/>
          </a:xfrm>
          <a:prstGeom prst="straightConnector1">
            <a:avLst/>
          </a:prstGeom>
          <a:noFill/>
          <a:ln cap="flat" cmpd="sng" w="15875">
            <a:solidFill>
              <a:schemeClr val="accent1"/>
            </a:solidFill>
            <a:prstDash val="solid"/>
            <a:round/>
            <a:headEnd len="sm" w="sm" type="none"/>
            <a:tailEnd len="sm" w="sm" type="none"/>
          </a:ln>
        </p:spPr>
      </p:cxnSp>
      <p:sp>
        <p:nvSpPr>
          <p:cNvPr id="93" name="Google Shape;93;p18"/>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94" name="Google Shape;94;p18"/>
          <p:cNvSpPr txBox="1"/>
          <p:nvPr>
            <p:ph idx="1" type="body"/>
          </p:nvPr>
        </p:nvSpPr>
        <p:spPr>
          <a:xfrm>
            <a:off x="973836" y="1920240"/>
            <a:ext cx="3538728" cy="2482596"/>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95" name="Google Shape;95;p18"/>
          <p:cNvSpPr txBox="1"/>
          <p:nvPr>
            <p:ph idx="2" type="body"/>
          </p:nvPr>
        </p:nvSpPr>
        <p:spPr>
          <a:xfrm>
            <a:off x="4636008" y="1920240"/>
            <a:ext cx="3538728" cy="2482596"/>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96" name="Google Shape;96;p18"/>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97" name="Google Shape;97;p18"/>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98" name="Google Shape;98;p18"/>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השוואה" type="twoTxTwoObj">
  <p:cSld name="TWO_OBJECTS_WITH_TEXT">
    <p:spTree>
      <p:nvGrpSpPr>
        <p:cNvPr id="99" name="Shape 99"/>
        <p:cNvGrpSpPr/>
        <p:nvPr/>
      </p:nvGrpSpPr>
      <p:grpSpPr>
        <a:xfrm>
          <a:off x="0" y="0"/>
          <a:ext cx="0" cy="0"/>
          <a:chOff x="0" y="0"/>
          <a:chExt cx="0" cy="0"/>
        </a:xfrm>
      </p:grpSpPr>
      <p:sp>
        <p:nvSpPr>
          <p:cNvPr id="100" name="Google Shape;100;p19"/>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01" name="Google Shape;101;p19"/>
          <p:cNvSpPr txBox="1"/>
          <p:nvPr>
            <p:ph idx="1" type="body"/>
          </p:nvPr>
        </p:nvSpPr>
        <p:spPr>
          <a:xfrm>
            <a:off x="971550" y="1993900"/>
            <a:ext cx="3538728" cy="432197"/>
          </a:xfrm>
          <a:prstGeom prst="rect">
            <a:avLst/>
          </a:prstGeom>
          <a:noFill/>
          <a:ln>
            <a:noFill/>
          </a:ln>
        </p:spPr>
        <p:txBody>
          <a:bodyPr anchorCtr="0" anchor="b" bIns="34275" lIns="68575" spcFirstLastPara="1" rIns="68575" wrap="square" tIns="34275">
            <a:noAutofit/>
          </a:bodyPr>
          <a:lstStyle>
            <a:lvl1pPr indent="-228600" lvl="0" marL="457200" marR="0" rtl="1" algn="r">
              <a:spcBef>
                <a:spcPts val="500"/>
              </a:spcBef>
              <a:spcAft>
                <a:spcPts val="0"/>
              </a:spcAft>
              <a:buClr>
                <a:schemeClr val="accent1"/>
              </a:buClr>
              <a:buSzPts val="2400"/>
              <a:buFont typeface="Arial"/>
              <a:buNone/>
              <a:defRPr b="0" i="0" sz="2100" u="none" cap="none" strike="noStrike">
                <a:solidFill>
                  <a:schemeClr val="accent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700"/>
              <a:buFont typeface="Arial"/>
              <a:buNone/>
              <a:defRPr b="1" i="0" sz="15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600"/>
              <a:buFont typeface="Arial"/>
              <a:buNone/>
              <a:defRPr b="1" i="0" sz="14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9pPr>
          </a:lstStyle>
          <a:p/>
        </p:txBody>
      </p:sp>
      <p:sp>
        <p:nvSpPr>
          <p:cNvPr id="102" name="Google Shape;102;p19"/>
          <p:cNvSpPr txBox="1"/>
          <p:nvPr>
            <p:ph idx="2" type="body"/>
          </p:nvPr>
        </p:nvSpPr>
        <p:spPr>
          <a:xfrm>
            <a:off x="971550" y="2432446"/>
            <a:ext cx="3538728" cy="1974454"/>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03" name="Google Shape;103;p19"/>
          <p:cNvSpPr txBox="1"/>
          <p:nvPr>
            <p:ph idx="3" type="body"/>
          </p:nvPr>
        </p:nvSpPr>
        <p:spPr>
          <a:xfrm>
            <a:off x="4635502" y="1993900"/>
            <a:ext cx="3538728" cy="432197"/>
          </a:xfrm>
          <a:prstGeom prst="rect">
            <a:avLst/>
          </a:prstGeom>
          <a:noFill/>
          <a:ln>
            <a:noFill/>
          </a:ln>
        </p:spPr>
        <p:txBody>
          <a:bodyPr anchorCtr="0" anchor="b" bIns="34275" lIns="68575" spcFirstLastPara="1" rIns="68575" wrap="square" tIns="34275">
            <a:noAutofit/>
          </a:bodyPr>
          <a:lstStyle>
            <a:lvl1pPr indent="-228600" lvl="0" marL="457200" marR="0" rtl="1" algn="r">
              <a:spcBef>
                <a:spcPts val="500"/>
              </a:spcBef>
              <a:spcAft>
                <a:spcPts val="0"/>
              </a:spcAft>
              <a:buClr>
                <a:schemeClr val="accent1"/>
              </a:buClr>
              <a:buSzPts val="2400"/>
              <a:buFont typeface="Arial"/>
              <a:buNone/>
              <a:defRPr b="0" i="0" sz="2100" u="none" cap="none" strike="noStrike">
                <a:solidFill>
                  <a:schemeClr val="accent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700"/>
              <a:buFont typeface="Arial"/>
              <a:buNone/>
              <a:defRPr b="1" i="0" sz="15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600"/>
              <a:buFont typeface="Arial"/>
              <a:buNone/>
              <a:defRPr b="1" i="0" sz="14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400"/>
              <a:buFont typeface="Arial"/>
              <a:buNone/>
              <a:defRPr b="1" i="0" sz="1200" u="none" cap="none" strike="noStrike">
                <a:solidFill>
                  <a:srgbClr val="262626"/>
                </a:solidFill>
                <a:latin typeface="Garamond"/>
                <a:ea typeface="Garamond"/>
                <a:cs typeface="Garamond"/>
                <a:sym typeface="Garamond"/>
              </a:defRPr>
            </a:lvl9pPr>
          </a:lstStyle>
          <a:p/>
        </p:txBody>
      </p:sp>
      <p:sp>
        <p:nvSpPr>
          <p:cNvPr id="104" name="Google Shape;104;p19"/>
          <p:cNvSpPr txBox="1"/>
          <p:nvPr>
            <p:ph idx="4" type="body"/>
          </p:nvPr>
        </p:nvSpPr>
        <p:spPr>
          <a:xfrm>
            <a:off x="4635502" y="2432446"/>
            <a:ext cx="3538728" cy="1974454"/>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05" name="Google Shape;105;p19"/>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06" name="Google Shape;106;p19"/>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07" name="Google Shape;107;p19"/>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08" name="Google Shape;108;p19"/>
          <p:cNvCxnSpPr/>
          <p:nvPr/>
        </p:nvCxnSpPr>
        <p:spPr>
          <a:xfrm>
            <a:off x="1047127" y="1816100"/>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בלבד" type="titleOnly">
  <p:cSld name="TITLE_ONLY">
    <p:spTree>
      <p:nvGrpSpPr>
        <p:cNvPr id="109" name="Shape 109"/>
        <p:cNvGrpSpPr/>
        <p:nvPr/>
      </p:nvGrpSpPr>
      <p:grpSpPr>
        <a:xfrm>
          <a:off x="0" y="0"/>
          <a:ext cx="0" cy="0"/>
          <a:chOff x="0" y="0"/>
          <a:chExt cx="0" cy="0"/>
        </a:xfrm>
      </p:grpSpPr>
      <p:sp>
        <p:nvSpPr>
          <p:cNvPr id="110" name="Google Shape;110;p20"/>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11" name="Google Shape;111;p20"/>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12" name="Google Shape;112;p20"/>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13" name="Google Shape;113;p20"/>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14" name="Google Shape;114;p20"/>
          <p:cNvCxnSpPr/>
          <p:nvPr/>
        </p:nvCxnSpPr>
        <p:spPr>
          <a:xfrm>
            <a:off x="1047127" y="1816100"/>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וכן עם כיתוב" type="objTx">
  <p:cSld name="OBJECT_WITH_CAPTION_TEXT">
    <p:spTree>
      <p:nvGrpSpPr>
        <p:cNvPr id="115" name="Shape 115"/>
        <p:cNvGrpSpPr/>
        <p:nvPr/>
      </p:nvGrpSpPr>
      <p:grpSpPr>
        <a:xfrm>
          <a:off x="0" y="0"/>
          <a:ext cx="0" cy="0"/>
          <a:chOff x="0" y="0"/>
          <a:chExt cx="0" cy="0"/>
        </a:xfrm>
      </p:grpSpPr>
      <p:sp>
        <p:nvSpPr>
          <p:cNvPr id="116" name="Google Shape;116;p21"/>
          <p:cNvSpPr txBox="1"/>
          <p:nvPr>
            <p:ph type="title"/>
          </p:nvPr>
        </p:nvSpPr>
        <p:spPr>
          <a:xfrm>
            <a:off x="970358" y="1041400"/>
            <a:ext cx="2788841" cy="1028700"/>
          </a:xfrm>
          <a:prstGeom prst="rect">
            <a:avLst/>
          </a:prstGeom>
          <a:noFill/>
          <a:ln>
            <a:noFill/>
          </a:ln>
        </p:spPr>
        <p:txBody>
          <a:bodyPr anchorCtr="0" anchor="b" bIns="34275" lIns="68575" spcFirstLastPara="1" rIns="68575" wrap="square" tIns="34275">
            <a:noAutofit/>
          </a:bodyPr>
          <a:lstStyle>
            <a:lvl1pPr lvl="0" marR="0" rtl="1" algn="ctr">
              <a:spcBef>
                <a:spcPts val="0"/>
              </a:spcBef>
              <a:spcAft>
                <a:spcPts val="0"/>
              </a:spcAft>
              <a:buClr>
                <a:srgbClr val="262626"/>
              </a:buClr>
              <a:buSzPts val="1800"/>
              <a:buFont typeface="Garamond"/>
              <a:buNone/>
              <a:defRPr b="0" i="0" sz="18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17" name="Google Shape;117;p21"/>
          <p:cNvSpPr txBox="1"/>
          <p:nvPr>
            <p:ph idx="1" type="body"/>
          </p:nvPr>
        </p:nvSpPr>
        <p:spPr>
          <a:xfrm>
            <a:off x="4064001" y="736598"/>
            <a:ext cx="4102099" cy="3670301"/>
          </a:xfrm>
          <a:prstGeom prst="rect">
            <a:avLst/>
          </a:prstGeom>
          <a:noFill/>
          <a:ln>
            <a:noFill/>
          </a:ln>
        </p:spPr>
        <p:txBody>
          <a:bodyPr anchorCtr="0" anchor="ctr"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18" name="Google Shape;118;p21"/>
          <p:cNvSpPr txBox="1"/>
          <p:nvPr>
            <p:ph idx="2" type="body"/>
          </p:nvPr>
        </p:nvSpPr>
        <p:spPr>
          <a:xfrm>
            <a:off x="970358" y="2273299"/>
            <a:ext cx="2788841" cy="1828803"/>
          </a:xfrm>
          <a:prstGeom prst="rect">
            <a:avLst/>
          </a:prstGeom>
          <a:noFill/>
          <a:ln>
            <a:noFill/>
          </a:ln>
        </p:spPr>
        <p:txBody>
          <a:bodyPr anchorCtr="0" anchor="t" bIns="34275" lIns="68575" spcFirstLastPara="1" rIns="68575" wrap="square" tIns="34275">
            <a:noAutofit/>
          </a:bodyPr>
          <a:lstStyle>
            <a:lvl1pPr indent="-228600" lvl="0" marL="457200" marR="0" rtl="1" algn="ctr">
              <a:spcBef>
                <a:spcPts val="2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000"/>
              <a:buFont typeface="Arial"/>
              <a:buNone/>
              <a:defRPr b="0" i="0" sz="9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900"/>
              <a:buFont typeface="Arial"/>
              <a:buNone/>
              <a:defRPr b="0" i="0" sz="8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9pPr>
          </a:lstStyle>
          <a:p/>
        </p:txBody>
      </p:sp>
      <p:sp>
        <p:nvSpPr>
          <p:cNvPr id="119" name="Google Shape;119;p21"/>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20" name="Google Shape;120;p21"/>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21" name="Google Shape;121;p21"/>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22" name="Google Shape;122;p21"/>
          <p:cNvCxnSpPr/>
          <p:nvPr/>
        </p:nvCxnSpPr>
        <p:spPr>
          <a:xfrm>
            <a:off x="1047127" y="2184400"/>
            <a:ext cx="26358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מונה עם כיתוב" type="picTx">
  <p:cSld name="PICTURE_WITH_CAPTION_TEXT">
    <p:spTree>
      <p:nvGrpSpPr>
        <p:cNvPr id="123" name="Shape 123"/>
        <p:cNvGrpSpPr/>
        <p:nvPr/>
      </p:nvGrpSpPr>
      <p:grpSpPr>
        <a:xfrm>
          <a:off x="0" y="0"/>
          <a:ext cx="0" cy="0"/>
          <a:chOff x="0" y="0"/>
          <a:chExt cx="0" cy="0"/>
        </a:xfrm>
      </p:grpSpPr>
      <p:sp>
        <p:nvSpPr>
          <p:cNvPr id="124" name="Google Shape;124;p22"/>
          <p:cNvSpPr txBox="1"/>
          <p:nvPr>
            <p:ph type="title"/>
          </p:nvPr>
        </p:nvSpPr>
        <p:spPr>
          <a:xfrm>
            <a:off x="971549" y="1412874"/>
            <a:ext cx="4681362" cy="1028700"/>
          </a:xfrm>
          <a:prstGeom prst="rect">
            <a:avLst/>
          </a:prstGeom>
          <a:noFill/>
          <a:ln>
            <a:noFill/>
          </a:ln>
        </p:spPr>
        <p:txBody>
          <a:bodyPr anchorCtr="0" anchor="b" bIns="34275" lIns="68575" spcFirstLastPara="1" rIns="68575" wrap="square" tIns="34275">
            <a:noAutofit/>
          </a:bodyPr>
          <a:lstStyle>
            <a:lvl1pPr lvl="0" marR="0" rtl="1" algn="ctr">
              <a:spcBef>
                <a:spcPts val="0"/>
              </a:spcBef>
              <a:spcAft>
                <a:spcPts val="0"/>
              </a:spcAft>
              <a:buClr>
                <a:srgbClr val="262626"/>
              </a:buClr>
              <a:buSzPts val="2100"/>
              <a:buFont typeface="Garamond"/>
              <a:buNone/>
              <a:defRPr b="0" i="0" sz="21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25" name="Google Shape;125;p22"/>
          <p:cNvSpPr/>
          <p:nvPr>
            <p:ph idx="2" type="pic"/>
          </p:nvPr>
        </p:nvSpPr>
        <p:spPr>
          <a:xfrm>
            <a:off x="6071123" y="781050"/>
            <a:ext cx="2297510" cy="35814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34275" lIns="68575" spcFirstLastPara="1" rIns="68575" wrap="square" tIns="34275">
            <a:noAutofit/>
          </a:bodyPr>
          <a:lstStyle>
            <a:lvl1pPr lvl="0" marR="0" rtl="1" algn="ctr">
              <a:spcBef>
                <a:spcPts val="2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1pPr>
            <a:lvl2pPr lvl="1"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2pPr>
            <a:lvl3pPr lvl="2"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3pPr>
            <a:lvl4pPr lvl="3"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4pPr>
            <a:lvl5pPr lvl="4"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5pPr>
            <a:lvl6pPr lvl="5"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6pPr>
            <a:lvl7pPr lvl="6"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7pPr>
            <a:lvl8pPr lvl="7"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8pPr>
            <a:lvl9pPr lvl="8" marR="0" rtl="1" algn="r">
              <a:spcBef>
                <a:spcPts val="500"/>
              </a:spcBef>
              <a:spcAft>
                <a:spcPts val="50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9pPr>
          </a:lstStyle>
          <a:p/>
        </p:txBody>
      </p:sp>
      <p:sp>
        <p:nvSpPr>
          <p:cNvPr id="126" name="Google Shape;126;p22"/>
          <p:cNvSpPr txBox="1"/>
          <p:nvPr>
            <p:ph idx="1" type="body"/>
          </p:nvPr>
        </p:nvSpPr>
        <p:spPr>
          <a:xfrm>
            <a:off x="971549" y="2441574"/>
            <a:ext cx="4681362" cy="1371600"/>
          </a:xfrm>
          <a:prstGeom prst="rect">
            <a:avLst/>
          </a:prstGeom>
          <a:noFill/>
          <a:ln>
            <a:noFill/>
          </a:ln>
        </p:spPr>
        <p:txBody>
          <a:bodyPr anchorCtr="0" anchor="t" bIns="34275" lIns="68575" spcFirstLastPara="1" rIns="68575" wrap="square" tIns="34275">
            <a:noAutofit/>
          </a:bodyPr>
          <a:lstStyle>
            <a:lvl1pPr indent="-228600" lvl="0" marL="457200" marR="0" rtl="1" algn="ctr">
              <a:spcBef>
                <a:spcPts val="300"/>
              </a:spcBef>
              <a:spcAft>
                <a:spcPts val="0"/>
              </a:spcAft>
              <a:buClr>
                <a:schemeClr val="accent1"/>
              </a:buClr>
              <a:buSzPts val="1600"/>
              <a:buFont typeface="Arial"/>
              <a:buNone/>
              <a:defRPr b="0" i="0" sz="1400" u="none" cap="none" strike="noStrike">
                <a:solidFill>
                  <a:srgbClr val="262626"/>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000"/>
              <a:buFont typeface="Arial"/>
              <a:buNone/>
              <a:defRPr b="0" i="0" sz="9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900"/>
              <a:buFont typeface="Arial"/>
              <a:buNone/>
              <a:defRPr b="0" i="0" sz="8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9pPr>
          </a:lstStyle>
          <a:p/>
        </p:txBody>
      </p:sp>
      <p:sp>
        <p:nvSpPr>
          <p:cNvPr id="127" name="Google Shape;127;p22"/>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28" name="Google Shape;128;p22"/>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29" name="Google Shape;129;p22"/>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מונה פנורמית עם כיתוב">
  <p:cSld name="תמונה פנורמית עם כיתוב">
    <p:spTree>
      <p:nvGrpSpPr>
        <p:cNvPr id="130" name="Shape 130"/>
        <p:cNvGrpSpPr/>
        <p:nvPr/>
      </p:nvGrpSpPr>
      <p:grpSpPr>
        <a:xfrm>
          <a:off x="0" y="0"/>
          <a:ext cx="0" cy="0"/>
          <a:chOff x="0" y="0"/>
          <a:chExt cx="0" cy="0"/>
        </a:xfrm>
      </p:grpSpPr>
      <p:sp>
        <p:nvSpPr>
          <p:cNvPr id="131" name="Google Shape;131;p23"/>
          <p:cNvSpPr txBox="1"/>
          <p:nvPr>
            <p:ph type="title"/>
          </p:nvPr>
        </p:nvSpPr>
        <p:spPr>
          <a:xfrm>
            <a:off x="971551" y="3611561"/>
            <a:ext cx="7207250" cy="425053"/>
          </a:xfrm>
          <a:prstGeom prst="rect">
            <a:avLst/>
          </a:prstGeom>
          <a:noFill/>
          <a:ln>
            <a:noFill/>
          </a:ln>
        </p:spPr>
        <p:txBody>
          <a:bodyPr anchorCtr="0" anchor="b" bIns="34275" lIns="68575" spcFirstLastPara="1" rIns="68575" wrap="square" tIns="34275">
            <a:noAutofit/>
          </a:bodyPr>
          <a:lstStyle>
            <a:lvl1pPr lvl="0" marR="0" rtl="1" algn="ctr">
              <a:spcBef>
                <a:spcPts val="0"/>
              </a:spcBef>
              <a:spcAft>
                <a:spcPts val="0"/>
              </a:spcAft>
              <a:buClr>
                <a:srgbClr val="262626"/>
              </a:buClr>
              <a:buSzPts val="1800"/>
              <a:buFont typeface="Garamond"/>
              <a:buNone/>
              <a:defRPr b="0" i="0" sz="18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32" name="Google Shape;132;p23"/>
          <p:cNvSpPr/>
          <p:nvPr>
            <p:ph idx="2" type="pic"/>
          </p:nvPr>
        </p:nvSpPr>
        <p:spPr>
          <a:xfrm>
            <a:off x="781070" y="781049"/>
            <a:ext cx="7579479" cy="2501902"/>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34275" lIns="68575" spcFirstLastPara="1" rIns="68575" wrap="square" tIns="34275">
            <a:noAutofit/>
          </a:bodyPr>
          <a:lstStyle>
            <a:lvl1pPr lvl="0" marR="0" rtl="1" algn="ctr">
              <a:spcBef>
                <a:spcPts val="2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1pPr>
            <a:lvl2pPr lvl="1"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2pPr>
            <a:lvl3pPr lvl="2"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3pPr>
            <a:lvl4pPr lvl="3"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4pPr>
            <a:lvl5pPr lvl="4"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5pPr>
            <a:lvl6pPr lvl="5"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6pPr>
            <a:lvl7pPr lvl="6"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7pPr>
            <a:lvl8pPr lvl="7"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8pPr>
            <a:lvl9pPr lvl="8" marR="0" rtl="1" algn="r">
              <a:spcBef>
                <a:spcPts val="500"/>
              </a:spcBef>
              <a:spcAft>
                <a:spcPts val="50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9pPr>
          </a:lstStyle>
          <a:p/>
        </p:txBody>
      </p:sp>
      <p:sp>
        <p:nvSpPr>
          <p:cNvPr id="133" name="Google Shape;133;p23"/>
          <p:cNvSpPr txBox="1"/>
          <p:nvPr>
            <p:ph idx="1" type="body"/>
          </p:nvPr>
        </p:nvSpPr>
        <p:spPr>
          <a:xfrm>
            <a:off x="971551" y="4036615"/>
            <a:ext cx="7207250" cy="370284"/>
          </a:xfrm>
          <a:prstGeom prst="rect">
            <a:avLst/>
          </a:prstGeom>
          <a:noFill/>
          <a:ln>
            <a:noFill/>
          </a:ln>
        </p:spPr>
        <p:txBody>
          <a:bodyPr anchorCtr="0" anchor="t" bIns="34275" lIns="68575" spcFirstLastPara="1" rIns="68575" wrap="square" tIns="34275">
            <a:noAutofit/>
          </a:bodyPr>
          <a:lstStyle>
            <a:lvl1pPr indent="-228600" lvl="0" marL="457200" marR="0" rtl="1" algn="ctr">
              <a:spcBef>
                <a:spcPts val="200"/>
              </a:spcBef>
              <a:spcAft>
                <a:spcPts val="0"/>
              </a:spcAft>
              <a:buClr>
                <a:schemeClr val="accent1"/>
              </a:buClr>
              <a:buSzPts val="1200"/>
              <a:buFont typeface="Arial"/>
              <a:buNone/>
              <a:defRPr b="0" i="0" sz="1100" u="none" cap="none" strike="noStrike">
                <a:solidFill>
                  <a:srgbClr val="262626"/>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000"/>
              <a:buFont typeface="Arial"/>
              <a:buNone/>
              <a:defRPr b="0" i="0" sz="9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900"/>
              <a:buFont typeface="Arial"/>
              <a:buNone/>
              <a:defRPr b="0" i="0" sz="8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800"/>
              <a:buFont typeface="Arial"/>
              <a:buNone/>
              <a:defRPr b="0" i="0" sz="700" u="none" cap="none" strike="noStrike">
                <a:solidFill>
                  <a:srgbClr val="262626"/>
                </a:solidFill>
                <a:latin typeface="Garamond"/>
                <a:ea typeface="Garamond"/>
                <a:cs typeface="Garamond"/>
                <a:sym typeface="Garamond"/>
              </a:defRPr>
            </a:lvl9pPr>
          </a:lstStyle>
          <a:p/>
        </p:txBody>
      </p:sp>
      <p:sp>
        <p:nvSpPr>
          <p:cNvPr id="134" name="Google Shape;134;p23"/>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35" name="Google Shape;135;p23"/>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36" name="Google Shape;136;p23"/>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כיתוב">
  <p:cSld name="כותרת וכיתוב">
    <p:spTree>
      <p:nvGrpSpPr>
        <p:cNvPr id="137" name="Shape 137"/>
        <p:cNvGrpSpPr/>
        <p:nvPr/>
      </p:nvGrpSpPr>
      <p:grpSpPr>
        <a:xfrm>
          <a:off x="0" y="0"/>
          <a:ext cx="0" cy="0"/>
          <a:chOff x="0" y="0"/>
          <a:chExt cx="0" cy="0"/>
        </a:xfrm>
      </p:grpSpPr>
      <p:sp>
        <p:nvSpPr>
          <p:cNvPr id="138" name="Google Shape;138;p24"/>
          <p:cNvSpPr txBox="1"/>
          <p:nvPr>
            <p:ph type="title"/>
          </p:nvPr>
        </p:nvSpPr>
        <p:spPr>
          <a:xfrm>
            <a:off x="977901" y="736599"/>
            <a:ext cx="7194549" cy="2216151"/>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2400"/>
              <a:buFont typeface="Garamond"/>
              <a:buNone/>
              <a:defRPr b="0" i="0" sz="24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39" name="Google Shape;139;p24"/>
          <p:cNvSpPr txBox="1"/>
          <p:nvPr>
            <p:ph idx="1" type="body"/>
          </p:nvPr>
        </p:nvSpPr>
        <p:spPr>
          <a:xfrm>
            <a:off x="977901" y="3257549"/>
            <a:ext cx="7194549" cy="1149350"/>
          </a:xfrm>
          <a:prstGeom prst="rect">
            <a:avLst/>
          </a:prstGeom>
          <a:noFill/>
          <a:ln>
            <a:noFill/>
          </a:ln>
        </p:spPr>
        <p:txBody>
          <a:bodyPr anchorCtr="0" anchor="ctr" bIns="34275" lIns="68575" spcFirstLastPara="1" rIns="68575" wrap="square" tIns="34275">
            <a:noAutofit/>
          </a:bodyPr>
          <a:lstStyle>
            <a:lvl1pPr indent="-228600" lvl="0" marL="457200" marR="0" rtl="1" algn="ctr">
              <a:spcBef>
                <a:spcPts val="300"/>
              </a:spcBef>
              <a:spcAft>
                <a:spcPts val="0"/>
              </a:spcAft>
              <a:buClr>
                <a:schemeClr val="accent1"/>
              </a:buClr>
              <a:buSzPts val="1700"/>
              <a:buFont typeface="Arial"/>
              <a:buNone/>
              <a:defRPr b="0" i="0" sz="15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40" name="Google Shape;140;p24"/>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41" name="Google Shape;141;p24"/>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42" name="Google Shape;142;p24"/>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43" name="Google Shape;143;p24"/>
          <p:cNvCxnSpPr/>
          <p:nvPr/>
        </p:nvCxnSpPr>
        <p:spPr>
          <a:xfrm>
            <a:off x="1047127" y="3105149"/>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ציטוט עם כיתוב">
  <p:cSld name="ציטוט עם כיתוב">
    <p:spTree>
      <p:nvGrpSpPr>
        <p:cNvPr id="144" name="Shape 144"/>
        <p:cNvGrpSpPr/>
        <p:nvPr/>
      </p:nvGrpSpPr>
      <p:grpSpPr>
        <a:xfrm>
          <a:off x="0" y="0"/>
          <a:ext cx="0" cy="0"/>
          <a:chOff x="0" y="0"/>
          <a:chExt cx="0" cy="0"/>
        </a:xfrm>
      </p:grpSpPr>
      <p:sp>
        <p:nvSpPr>
          <p:cNvPr id="145" name="Google Shape;145;p25"/>
          <p:cNvSpPr txBox="1"/>
          <p:nvPr>
            <p:ph type="title"/>
          </p:nvPr>
        </p:nvSpPr>
        <p:spPr>
          <a:xfrm>
            <a:off x="1084660" y="736599"/>
            <a:ext cx="6972298" cy="1778001"/>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chemeClr val="dk1"/>
              </a:buClr>
              <a:buSzPts val="2400"/>
              <a:buFont typeface="Garamond"/>
              <a:buNone/>
              <a:defRPr b="0" i="0" sz="2400" u="none" cap="none" strike="noStrike">
                <a:solidFill>
                  <a:schemeClr val="dk1"/>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46" name="Google Shape;146;p25"/>
          <p:cNvSpPr txBox="1"/>
          <p:nvPr>
            <p:ph idx="1" type="body"/>
          </p:nvPr>
        </p:nvSpPr>
        <p:spPr>
          <a:xfrm>
            <a:off x="1256109" y="2514600"/>
            <a:ext cx="6629401" cy="438150"/>
          </a:xfrm>
          <a:prstGeom prst="rect">
            <a:avLst/>
          </a:prstGeom>
          <a:noFill/>
          <a:ln>
            <a:noFill/>
          </a:ln>
        </p:spPr>
        <p:txBody>
          <a:bodyPr anchorCtr="0" anchor="ctr" bIns="34275" lIns="68575" spcFirstLastPara="1" rIns="68575" wrap="square" tIns="34275">
            <a:noAutofit/>
          </a:bodyPr>
          <a:lstStyle>
            <a:lvl1pPr indent="-228600" lvl="0" marL="457200" marR="0" rtl="1" algn="r">
              <a:spcBef>
                <a:spcPts val="300"/>
              </a:spcBef>
              <a:spcAft>
                <a:spcPts val="0"/>
              </a:spcAft>
              <a:buClr>
                <a:schemeClr val="accent1"/>
              </a:buClr>
              <a:buSzPts val="1700"/>
              <a:buFont typeface="Arial"/>
              <a:buNone/>
              <a:defRPr b="0" i="0" sz="1500" u="none" cap="none" strike="noStrike">
                <a:solidFill>
                  <a:srgbClr val="262626"/>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700"/>
              <a:buFont typeface="Arial"/>
              <a:buNone/>
              <a:defRPr b="0" i="0" sz="1500" u="none" cap="none" strike="noStrike">
                <a:solidFill>
                  <a:srgbClr val="262626"/>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600"/>
              <a:buFont typeface="Arial"/>
              <a:buNone/>
              <a:defRPr b="0" i="0" sz="1400" u="none" cap="none" strike="noStrike">
                <a:solidFill>
                  <a:srgbClr val="262626"/>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400"/>
              <a:buFont typeface="Arial"/>
              <a:buNone/>
              <a:defRPr b="0" i="0" sz="1200" u="none" cap="none" strike="noStrike">
                <a:solidFill>
                  <a:srgbClr val="262626"/>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47" name="Google Shape;147;p25"/>
          <p:cNvSpPr txBox="1"/>
          <p:nvPr>
            <p:ph idx="2" type="body"/>
          </p:nvPr>
        </p:nvSpPr>
        <p:spPr>
          <a:xfrm>
            <a:off x="971551" y="3257549"/>
            <a:ext cx="7207250" cy="1149350"/>
          </a:xfrm>
          <a:prstGeom prst="rect">
            <a:avLst/>
          </a:prstGeom>
          <a:noFill/>
          <a:ln>
            <a:noFill/>
          </a:ln>
        </p:spPr>
        <p:txBody>
          <a:bodyPr anchorCtr="0" anchor="ctr" bIns="34275" lIns="68575" spcFirstLastPara="1" rIns="68575" wrap="square" tIns="34275">
            <a:noAutofit/>
          </a:bodyPr>
          <a:lstStyle>
            <a:lvl1pPr indent="-228600" lvl="0" marL="457200" marR="0" rtl="1" algn="ctr">
              <a:spcBef>
                <a:spcPts val="300"/>
              </a:spcBef>
              <a:spcAft>
                <a:spcPts val="0"/>
              </a:spcAft>
              <a:buClr>
                <a:schemeClr val="accent1"/>
              </a:buClr>
              <a:buSzPts val="1700"/>
              <a:buFont typeface="Arial"/>
              <a:buNone/>
              <a:defRPr b="0" i="0" sz="15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48" name="Google Shape;148;p25"/>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49" name="Google Shape;149;p25"/>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50" name="Google Shape;150;p25"/>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25"/>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chemeClr val="dk1"/>
                </a:solidFill>
                <a:latin typeface="Garamond"/>
                <a:ea typeface="Garamond"/>
                <a:cs typeface="Garamond"/>
                <a:sym typeface="Garamond"/>
              </a:rPr>
              <a:t>“</a:t>
            </a:r>
            <a:endParaRPr sz="1100"/>
          </a:p>
        </p:txBody>
      </p:sp>
      <p:sp>
        <p:nvSpPr>
          <p:cNvPr id="152" name="Google Shape;152;p25"/>
          <p:cNvSpPr txBox="1"/>
          <p:nvPr/>
        </p:nvSpPr>
        <p:spPr>
          <a:xfrm>
            <a:off x="7950200" y="2120902"/>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0" i="0" lang="en-GB" sz="6000" u="none" cap="none" strike="noStrike">
                <a:solidFill>
                  <a:schemeClr val="dk1"/>
                </a:solidFill>
                <a:latin typeface="Garamond"/>
                <a:ea typeface="Garamond"/>
                <a:cs typeface="Garamond"/>
                <a:sym typeface="Garamond"/>
              </a:rPr>
              <a:t>”</a:t>
            </a:r>
            <a:endParaRPr sz="1100"/>
          </a:p>
        </p:txBody>
      </p:sp>
      <p:cxnSp>
        <p:nvCxnSpPr>
          <p:cNvPr id="153" name="Google Shape;153;p25"/>
          <p:cNvCxnSpPr/>
          <p:nvPr/>
        </p:nvCxnSpPr>
        <p:spPr>
          <a:xfrm>
            <a:off x="1047127" y="3105149"/>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רטיס שם">
  <p:cSld name="כרטיס שם">
    <p:spTree>
      <p:nvGrpSpPr>
        <p:cNvPr id="154" name="Shape 154"/>
        <p:cNvGrpSpPr/>
        <p:nvPr/>
      </p:nvGrpSpPr>
      <p:grpSpPr>
        <a:xfrm>
          <a:off x="0" y="0"/>
          <a:ext cx="0" cy="0"/>
          <a:chOff x="0" y="0"/>
          <a:chExt cx="0" cy="0"/>
        </a:xfrm>
      </p:grpSpPr>
      <p:sp>
        <p:nvSpPr>
          <p:cNvPr id="155" name="Google Shape;155;p26"/>
          <p:cNvSpPr txBox="1"/>
          <p:nvPr>
            <p:ph type="title"/>
          </p:nvPr>
        </p:nvSpPr>
        <p:spPr>
          <a:xfrm>
            <a:off x="971551" y="2481436"/>
            <a:ext cx="7207251" cy="1101600"/>
          </a:xfrm>
          <a:prstGeom prst="rect">
            <a:avLst/>
          </a:prstGeom>
          <a:noFill/>
          <a:ln>
            <a:noFill/>
          </a:ln>
        </p:spPr>
        <p:txBody>
          <a:bodyPr anchorCtr="0" anchor="b" bIns="34275" lIns="68575" spcFirstLastPara="1" rIns="68575" wrap="square" tIns="34275">
            <a:noAutofit/>
          </a:bodyPr>
          <a:lstStyle>
            <a:lvl1pPr lvl="0" marR="0" rtl="1" algn="l">
              <a:spcBef>
                <a:spcPts val="0"/>
              </a:spcBef>
              <a:spcAft>
                <a:spcPts val="0"/>
              </a:spcAft>
              <a:buClr>
                <a:srgbClr val="262626"/>
              </a:buClr>
              <a:buSzPts val="2400"/>
              <a:buFont typeface="Garamond"/>
              <a:buNone/>
              <a:defRPr b="0" i="0" sz="24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56" name="Google Shape;156;p26"/>
          <p:cNvSpPr txBox="1"/>
          <p:nvPr>
            <p:ph idx="1" type="body"/>
          </p:nvPr>
        </p:nvSpPr>
        <p:spPr>
          <a:xfrm>
            <a:off x="971551" y="3583036"/>
            <a:ext cx="7207251" cy="645300"/>
          </a:xfrm>
          <a:prstGeom prst="rect">
            <a:avLst/>
          </a:prstGeom>
          <a:noFill/>
          <a:ln>
            <a:noFill/>
          </a:ln>
        </p:spPr>
        <p:txBody>
          <a:bodyPr anchorCtr="0" anchor="t" bIns="34275" lIns="68575" spcFirstLastPara="1" rIns="68575" wrap="square" tIns="34275">
            <a:noAutofit/>
          </a:bodyPr>
          <a:lstStyle>
            <a:lvl1pPr indent="-228600" lvl="0" marL="457200" marR="0" rtl="1" algn="l">
              <a:spcBef>
                <a:spcPts val="300"/>
              </a:spcBef>
              <a:spcAft>
                <a:spcPts val="0"/>
              </a:spcAft>
              <a:buClr>
                <a:schemeClr val="accent1"/>
              </a:buClr>
              <a:buSzPts val="1700"/>
              <a:buFont typeface="Arial"/>
              <a:buNone/>
              <a:defRPr b="0" i="0" sz="15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57" name="Google Shape;157;p26"/>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58" name="Google Shape;158;p26"/>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59" name="Google Shape;159;p26"/>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רטיס שם עם ציטוט">
  <p:cSld name="כרטיס שם עם ציטוט">
    <p:spTree>
      <p:nvGrpSpPr>
        <p:cNvPr id="160" name="Shape 160"/>
        <p:cNvGrpSpPr/>
        <p:nvPr/>
      </p:nvGrpSpPr>
      <p:grpSpPr>
        <a:xfrm>
          <a:off x="0" y="0"/>
          <a:ext cx="0" cy="0"/>
          <a:chOff x="0" y="0"/>
          <a:chExt cx="0" cy="0"/>
        </a:xfrm>
      </p:grpSpPr>
      <p:sp>
        <p:nvSpPr>
          <p:cNvPr id="161" name="Google Shape;161;p27"/>
          <p:cNvSpPr txBox="1"/>
          <p:nvPr>
            <p:ph type="title"/>
          </p:nvPr>
        </p:nvSpPr>
        <p:spPr>
          <a:xfrm>
            <a:off x="1084660" y="736599"/>
            <a:ext cx="6972298" cy="1682751"/>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chemeClr val="dk1"/>
              </a:buClr>
              <a:buSzPts val="2400"/>
              <a:buFont typeface="Garamond"/>
              <a:buNone/>
              <a:defRPr b="0" i="0" sz="2400" u="none" cap="none" strike="noStrike">
                <a:solidFill>
                  <a:schemeClr val="dk1"/>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62" name="Google Shape;162;p27"/>
          <p:cNvSpPr txBox="1"/>
          <p:nvPr>
            <p:ph idx="1" type="body"/>
          </p:nvPr>
        </p:nvSpPr>
        <p:spPr>
          <a:xfrm>
            <a:off x="971551" y="2729484"/>
            <a:ext cx="7207251" cy="665226"/>
          </a:xfrm>
          <a:prstGeom prst="rect">
            <a:avLst/>
          </a:prstGeom>
          <a:noFill/>
          <a:ln>
            <a:noFill/>
          </a:ln>
        </p:spPr>
        <p:txBody>
          <a:bodyPr anchorCtr="0" anchor="b" bIns="34275" lIns="68575" spcFirstLastPara="1" rIns="68575" wrap="square" tIns="34275">
            <a:noAutofit/>
          </a:bodyPr>
          <a:lstStyle>
            <a:lvl1pPr indent="-228600" lvl="0" marL="457200" marR="0" rtl="1" algn="l">
              <a:spcBef>
                <a:spcPts val="0"/>
              </a:spcBef>
              <a:spcAft>
                <a:spcPts val="0"/>
              </a:spcAft>
              <a:buClr>
                <a:schemeClr val="accent1"/>
              </a:buClr>
              <a:buSzPts val="2100"/>
              <a:buFont typeface="Arial"/>
              <a:buNone/>
              <a:defRPr b="0" i="0" sz="18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63" name="Google Shape;163;p27"/>
          <p:cNvSpPr txBox="1"/>
          <p:nvPr>
            <p:ph idx="2" type="body"/>
          </p:nvPr>
        </p:nvSpPr>
        <p:spPr>
          <a:xfrm>
            <a:off x="971551" y="3397250"/>
            <a:ext cx="7207251" cy="1009650"/>
          </a:xfrm>
          <a:prstGeom prst="rect">
            <a:avLst/>
          </a:prstGeom>
          <a:noFill/>
          <a:ln>
            <a:noFill/>
          </a:ln>
        </p:spPr>
        <p:txBody>
          <a:bodyPr anchorCtr="0" anchor="t" bIns="34275" lIns="68575" spcFirstLastPara="1" rIns="68575" wrap="square" tIns="34275">
            <a:noAutofit/>
          </a:bodyPr>
          <a:lstStyle>
            <a:lvl1pPr indent="-228600" lvl="0" marL="457200" marR="0" rtl="1" algn="l">
              <a:spcBef>
                <a:spcPts val="300"/>
              </a:spcBef>
              <a:spcAft>
                <a:spcPts val="0"/>
              </a:spcAft>
              <a:buClr>
                <a:schemeClr val="accent1"/>
              </a:buClr>
              <a:buSzPts val="1600"/>
              <a:buFont typeface="Arial"/>
              <a:buNone/>
              <a:defRPr b="0" i="0" sz="14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64" name="Google Shape;164;p27"/>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65" name="Google Shape;165;p27"/>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66" name="Google Shape;166;p27"/>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
        <p:nvSpPr>
          <p:cNvPr id="167" name="Google Shape;167;p27"/>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chemeClr val="dk1"/>
                </a:solidFill>
                <a:latin typeface="Garamond"/>
                <a:ea typeface="Garamond"/>
                <a:cs typeface="Garamond"/>
                <a:sym typeface="Garamond"/>
              </a:rPr>
              <a:t>“</a:t>
            </a:r>
            <a:endParaRPr sz="1100"/>
          </a:p>
        </p:txBody>
      </p:sp>
      <p:sp>
        <p:nvSpPr>
          <p:cNvPr id="168" name="Google Shape;168;p27"/>
          <p:cNvSpPr txBox="1"/>
          <p:nvPr/>
        </p:nvSpPr>
        <p:spPr>
          <a:xfrm>
            <a:off x="7950200" y="1949446"/>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0" i="0" lang="en-GB" sz="6000" u="none" cap="none" strike="noStrike">
                <a:solidFill>
                  <a:schemeClr val="dk1"/>
                </a:solidFill>
                <a:latin typeface="Garamond"/>
                <a:ea typeface="Garamond"/>
                <a:cs typeface="Garamond"/>
                <a:sym typeface="Garamond"/>
              </a:rPr>
              <a:t>”</a:t>
            </a:r>
            <a:endParaRPr sz="1100"/>
          </a:p>
        </p:txBody>
      </p:sp>
      <p:cxnSp>
        <p:nvCxnSpPr>
          <p:cNvPr id="169" name="Google Shape;169;p27"/>
          <p:cNvCxnSpPr/>
          <p:nvPr/>
        </p:nvCxnSpPr>
        <p:spPr>
          <a:xfrm>
            <a:off x="1047127" y="2571750"/>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או False">
  <p:cSld name="True או False">
    <p:spTree>
      <p:nvGrpSpPr>
        <p:cNvPr id="170" name="Shape 170"/>
        <p:cNvGrpSpPr/>
        <p:nvPr/>
      </p:nvGrpSpPr>
      <p:grpSpPr>
        <a:xfrm>
          <a:off x="0" y="0"/>
          <a:ext cx="0" cy="0"/>
          <a:chOff x="0" y="0"/>
          <a:chExt cx="0" cy="0"/>
        </a:xfrm>
      </p:grpSpPr>
      <p:sp>
        <p:nvSpPr>
          <p:cNvPr id="171" name="Google Shape;171;p28"/>
          <p:cNvSpPr txBox="1"/>
          <p:nvPr>
            <p:ph type="title"/>
          </p:nvPr>
        </p:nvSpPr>
        <p:spPr>
          <a:xfrm>
            <a:off x="971551" y="736599"/>
            <a:ext cx="7207250" cy="1682751"/>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72" name="Google Shape;172;p28"/>
          <p:cNvSpPr txBox="1"/>
          <p:nvPr>
            <p:ph idx="1" type="body"/>
          </p:nvPr>
        </p:nvSpPr>
        <p:spPr>
          <a:xfrm>
            <a:off x="971551" y="2722626"/>
            <a:ext cx="7207251" cy="630936"/>
          </a:xfrm>
          <a:prstGeom prst="rect">
            <a:avLst/>
          </a:prstGeom>
          <a:noFill/>
          <a:ln>
            <a:noFill/>
          </a:ln>
        </p:spPr>
        <p:txBody>
          <a:bodyPr anchorCtr="0" anchor="b" bIns="34275" lIns="68575" spcFirstLastPara="1" rIns="68575" wrap="square" tIns="34275">
            <a:noAutofit/>
          </a:bodyPr>
          <a:lstStyle>
            <a:lvl1pPr indent="-228600" lvl="0" marL="457200" marR="0" rtl="1" algn="l">
              <a:spcBef>
                <a:spcPts val="0"/>
              </a:spcBef>
              <a:spcAft>
                <a:spcPts val="0"/>
              </a:spcAft>
              <a:buClr>
                <a:schemeClr val="accent1"/>
              </a:buClr>
              <a:buSzPts val="2400"/>
              <a:buFont typeface="Arial"/>
              <a:buNone/>
              <a:defRPr b="0" i="0" sz="21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73" name="Google Shape;173;p28"/>
          <p:cNvSpPr txBox="1"/>
          <p:nvPr>
            <p:ph idx="2" type="body"/>
          </p:nvPr>
        </p:nvSpPr>
        <p:spPr>
          <a:xfrm>
            <a:off x="971550" y="3352799"/>
            <a:ext cx="7207252" cy="1054100"/>
          </a:xfrm>
          <a:prstGeom prst="rect">
            <a:avLst/>
          </a:prstGeom>
          <a:noFill/>
          <a:ln>
            <a:noFill/>
          </a:ln>
        </p:spPr>
        <p:txBody>
          <a:bodyPr anchorCtr="0" anchor="t" bIns="34275" lIns="68575" spcFirstLastPara="1" rIns="68575" wrap="square" tIns="34275">
            <a:noAutofit/>
          </a:bodyPr>
          <a:lstStyle>
            <a:lvl1pPr indent="-228600" lvl="0" marL="457200" marR="0" rtl="1" algn="l">
              <a:spcBef>
                <a:spcPts val="300"/>
              </a:spcBef>
              <a:spcAft>
                <a:spcPts val="0"/>
              </a:spcAft>
              <a:buClr>
                <a:schemeClr val="accent1"/>
              </a:buClr>
              <a:buSzPts val="1600"/>
              <a:buFont typeface="Arial"/>
              <a:buNone/>
              <a:defRPr b="0" i="0" sz="1400" u="none" cap="none" strike="noStrike">
                <a:solidFill>
                  <a:schemeClr val="dk1"/>
                </a:solidFill>
                <a:latin typeface="Garamond"/>
                <a:ea typeface="Garamond"/>
                <a:cs typeface="Garamond"/>
                <a:sym typeface="Garamond"/>
              </a:defRPr>
            </a:lvl1pPr>
            <a:lvl2pPr indent="-228600" lvl="1" marL="914400" marR="0" rtl="1" algn="r">
              <a:spcBef>
                <a:spcPts val="500"/>
              </a:spcBef>
              <a:spcAft>
                <a:spcPts val="0"/>
              </a:spcAft>
              <a:buClr>
                <a:schemeClr val="accent1"/>
              </a:buClr>
              <a:buSzPts val="1600"/>
              <a:buFont typeface="Arial"/>
              <a:buNone/>
              <a:defRPr b="0" i="0" sz="1400" u="none" cap="none" strike="noStrike">
                <a:solidFill>
                  <a:srgbClr val="888888"/>
                </a:solidFill>
                <a:latin typeface="Garamond"/>
                <a:ea typeface="Garamond"/>
                <a:cs typeface="Garamond"/>
                <a:sym typeface="Garamond"/>
              </a:defRPr>
            </a:lvl2pPr>
            <a:lvl3pPr indent="-228600" lvl="2" marL="1371600" marR="0" rtl="1" algn="r">
              <a:spcBef>
                <a:spcPts val="500"/>
              </a:spcBef>
              <a:spcAft>
                <a:spcPts val="0"/>
              </a:spcAft>
              <a:buClr>
                <a:schemeClr val="accent1"/>
              </a:buClr>
              <a:buSzPts val="1400"/>
              <a:buFont typeface="Arial"/>
              <a:buNone/>
              <a:defRPr b="0" i="0" sz="1200" u="none" cap="none" strike="noStrike">
                <a:solidFill>
                  <a:srgbClr val="888888"/>
                </a:solidFill>
                <a:latin typeface="Garamond"/>
                <a:ea typeface="Garamond"/>
                <a:cs typeface="Garamond"/>
                <a:sym typeface="Garamond"/>
              </a:defRPr>
            </a:lvl3pPr>
            <a:lvl4pPr indent="-228600" lvl="3" marL="18288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4pPr>
            <a:lvl5pPr indent="-228600" lvl="4" marL="22860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5pPr>
            <a:lvl6pPr indent="-228600" lvl="5" marL="27432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6pPr>
            <a:lvl7pPr indent="-228600" lvl="6" marL="32004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7pPr>
            <a:lvl8pPr indent="-228600" lvl="7" marL="3657600" marR="0" rtl="1" algn="r">
              <a:spcBef>
                <a:spcPts val="500"/>
              </a:spcBef>
              <a:spcAft>
                <a:spcPts val="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8pPr>
            <a:lvl9pPr indent="-228600" lvl="8" marL="4114800" marR="0" rtl="1" algn="r">
              <a:spcBef>
                <a:spcPts val="500"/>
              </a:spcBef>
              <a:spcAft>
                <a:spcPts val="500"/>
              </a:spcAft>
              <a:buClr>
                <a:schemeClr val="accent1"/>
              </a:buClr>
              <a:buSzPts val="1200"/>
              <a:buFont typeface="Arial"/>
              <a:buNone/>
              <a:defRPr b="0" i="0" sz="1100" u="none" cap="none" strike="noStrike">
                <a:solidFill>
                  <a:srgbClr val="888888"/>
                </a:solidFill>
                <a:latin typeface="Garamond"/>
                <a:ea typeface="Garamond"/>
                <a:cs typeface="Garamond"/>
                <a:sym typeface="Garamond"/>
              </a:defRPr>
            </a:lvl9pPr>
          </a:lstStyle>
          <a:p/>
        </p:txBody>
      </p:sp>
      <p:sp>
        <p:nvSpPr>
          <p:cNvPr id="174" name="Google Shape;174;p28"/>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75" name="Google Shape;175;p28"/>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76" name="Google Shape;176;p28"/>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77" name="Google Shape;177;p28"/>
          <p:cNvCxnSpPr/>
          <p:nvPr/>
        </p:nvCxnSpPr>
        <p:spPr>
          <a:xfrm>
            <a:off x="1047127" y="2571750"/>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טקסט אנכי" type="vertTx">
  <p:cSld name="VERTICAL_TEXT">
    <p:spTree>
      <p:nvGrpSpPr>
        <p:cNvPr id="178" name="Shape 178"/>
        <p:cNvGrpSpPr/>
        <p:nvPr/>
      </p:nvGrpSpPr>
      <p:grpSpPr>
        <a:xfrm>
          <a:off x="0" y="0"/>
          <a:ext cx="0" cy="0"/>
          <a:chOff x="0" y="0"/>
          <a:chExt cx="0" cy="0"/>
        </a:xfrm>
      </p:grpSpPr>
      <p:sp>
        <p:nvSpPr>
          <p:cNvPr id="179" name="Google Shape;179;p29"/>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80" name="Google Shape;180;p29"/>
          <p:cNvSpPr txBox="1"/>
          <p:nvPr>
            <p:ph idx="1" type="body"/>
          </p:nvPr>
        </p:nvSpPr>
        <p:spPr>
          <a:xfrm rot="5400000">
            <a:off x="3327398" y="-438148"/>
            <a:ext cx="2489202" cy="7200897"/>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81" name="Google Shape;181;p29"/>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82" name="Google Shape;182;p29"/>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83" name="Google Shape;183;p29"/>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84" name="Google Shape;184;p29"/>
          <p:cNvCxnSpPr/>
          <p:nvPr/>
        </p:nvCxnSpPr>
        <p:spPr>
          <a:xfrm>
            <a:off x="1047127" y="1816100"/>
            <a:ext cx="705547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אנכית וטקסט" type="vertTitleAndTx">
  <p:cSld name="VERTICAL_TITLE_AND_VERTICAL_TEXT">
    <p:spTree>
      <p:nvGrpSpPr>
        <p:cNvPr id="185" name="Shape 185"/>
        <p:cNvGrpSpPr/>
        <p:nvPr/>
      </p:nvGrpSpPr>
      <p:grpSpPr>
        <a:xfrm>
          <a:off x="0" y="0"/>
          <a:ext cx="0" cy="0"/>
          <a:chOff x="0" y="0"/>
          <a:chExt cx="0" cy="0"/>
        </a:xfrm>
      </p:grpSpPr>
      <p:sp>
        <p:nvSpPr>
          <p:cNvPr id="186" name="Google Shape;186;p30"/>
          <p:cNvSpPr txBox="1"/>
          <p:nvPr>
            <p:ph type="title"/>
          </p:nvPr>
        </p:nvSpPr>
        <p:spPr>
          <a:xfrm rot="5400000">
            <a:off x="5623452" y="1862663"/>
            <a:ext cx="3670301" cy="1418171"/>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187" name="Google Shape;187;p30"/>
          <p:cNvSpPr txBox="1"/>
          <p:nvPr>
            <p:ph idx="1" type="body"/>
          </p:nvPr>
        </p:nvSpPr>
        <p:spPr>
          <a:xfrm rot="5400000">
            <a:off x="1923782" y="-215635"/>
            <a:ext cx="3670300" cy="5574769"/>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188" name="Google Shape;188;p30"/>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89" name="Google Shape;189;p30"/>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90" name="Google Shape;190;p30"/>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cxnSp>
        <p:nvCxnSpPr>
          <p:cNvPr id="191" name="Google Shape;191;p30"/>
          <p:cNvCxnSpPr/>
          <p:nvPr/>
        </p:nvCxnSpPr>
        <p:spPr>
          <a:xfrm>
            <a:off x="6647917" y="742950"/>
            <a:ext cx="0" cy="36576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21" Type="http://schemas.openxmlformats.org/officeDocument/2006/relationships/theme" Target="../theme/theme1.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5.jp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19" Type="http://schemas.openxmlformats.org/officeDocument/2006/relationships/slideLayout" Target="../slideLayouts/slideLayout27.xml"/><Relationship Id="rId6" Type="http://schemas.openxmlformats.org/officeDocument/2006/relationships/slideLayout" Target="../slideLayouts/slideLayout14.xml"/><Relationship Id="rId18" Type="http://schemas.openxmlformats.org/officeDocument/2006/relationships/slideLayout" Target="../slideLayouts/slideLayout26.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0" name="Shape 50"/>
        <p:cNvGrpSpPr/>
        <p:nvPr/>
      </p:nvGrpSpPr>
      <p:grpSpPr>
        <a:xfrm>
          <a:off x="0" y="0"/>
          <a:ext cx="0" cy="0"/>
          <a:chOff x="0" y="0"/>
          <a:chExt cx="0" cy="0"/>
        </a:xfrm>
      </p:grpSpPr>
      <p:grpSp>
        <p:nvGrpSpPr>
          <p:cNvPr id="51" name="Google Shape;51;p13"/>
          <p:cNvGrpSpPr/>
          <p:nvPr/>
        </p:nvGrpSpPr>
        <p:grpSpPr>
          <a:xfrm>
            <a:off x="-11802" y="0"/>
            <a:ext cx="9172471" cy="5142161"/>
            <a:chOff x="-15736" y="0"/>
            <a:chExt cx="12229962" cy="6856214"/>
          </a:xfrm>
        </p:grpSpPr>
        <p:pic>
          <p:nvPicPr>
            <p:cNvPr descr="HD-PanelContent.png" id="52" name="Google Shape;5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3" name="Google Shape;53;p13"/>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HDRibbonContent-UniformTrim.png" id="54" name="Google Shape;54;p13"/>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55" name="Google Shape;55;p13"/>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56" name="Google Shape;56;p13"/>
          <p:cNvSpPr txBox="1"/>
          <p:nvPr>
            <p:ph type="title"/>
          </p:nvPr>
        </p:nvSpPr>
        <p:spPr>
          <a:xfrm>
            <a:off x="971551" y="736599"/>
            <a:ext cx="7200897" cy="977900"/>
          </a:xfrm>
          <a:prstGeom prst="rect">
            <a:avLst/>
          </a:prstGeom>
          <a:noFill/>
          <a:ln>
            <a:noFill/>
          </a:ln>
        </p:spPr>
        <p:txBody>
          <a:bodyPr anchorCtr="0" anchor="ctr" bIns="34275" lIns="68575" spcFirstLastPara="1" rIns="68575" wrap="square" tIns="34275">
            <a:noAutofit/>
          </a:bodyPr>
          <a:lstStyle>
            <a:lvl1pPr lvl="0" marR="0" rtl="1" algn="ctr">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1" algn="l">
              <a:spcBef>
                <a:spcPts val="0"/>
              </a:spcBef>
              <a:spcAft>
                <a:spcPts val="0"/>
              </a:spcAft>
              <a:buSzPts val="1100"/>
              <a:buNone/>
              <a:defRPr b="0" i="0" sz="1400" u="none" cap="none" strike="noStrike">
                <a:solidFill>
                  <a:schemeClr val="dk2"/>
                </a:solidFill>
              </a:defRPr>
            </a:lvl2pPr>
            <a:lvl3pPr lvl="2" marR="0" rtl="1" algn="l">
              <a:spcBef>
                <a:spcPts val="0"/>
              </a:spcBef>
              <a:spcAft>
                <a:spcPts val="0"/>
              </a:spcAft>
              <a:buSzPts val="1100"/>
              <a:buNone/>
              <a:defRPr b="0" i="0" sz="1400" u="none" cap="none" strike="noStrike">
                <a:solidFill>
                  <a:schemeClr val="dk2"/>
                </a:solidFill>
              </a:defRPr>
            </a:lvl3pPr>
            <a:lvl4pPr lvl="3" marR="0" rtl="1" algn="l">
              <a:spcBef>
                <a:spcPts val="0"/>
              </a:spcBef>
              <a:spcAft>
                <a:spcPts val="0"/>
              </a:spcAft>
              <a:buSzPts val="1100"/>
              <a:buNone/>
              <a:defRPr b="0" i="0" sz="1400" u="none" cap="none" strike="noStrike">
                <a:solidFill>
                  <a:schemeClr val="dk2"/>
                </a:solidFill>
              </a:defRPr>
            </a:lvl4pPr>
            <a:lvl5pPr lvl="4" marR="0" rtl="1" algn="l">
              <a:spcBef>
                <a:spcPts val="0"/>
              </a:spcBef>
              <a:spcAft>
                <a:spcPts val="0"/>
              </a:spcAft>
              <a:buSzPts val="1100"/>
              <a:buNone/>
              <a:defRPr b="0" i="0" sz="1400" u="none" cap="none" strike="noStrike">
                <a:solidFill>
                  <a:schemeClr val="dk2"/>
                </a:solidFill>
              </a:defRPr>
            </a:lvl5pPr>
            <a:lvl6pPr lvl="5" marR="0" rtl="1" algn="l">
              <a:spcBef>
                <a:spcPts val="0"/>
              </a:spcBef>
              <a:spcAft>
                <a:spcPts val="0"/>
              </a:spcAft>
              <a:buSzPts val="1100"/>
              <a:buNone/>
              <a:defRPr b="0" i="0" sz="1400" u="none" cap="none" strike="noStrike">
                <a:solidFill>
                  <a:schemeClr val="dk2"/>
                </a:solidFill>
              </a:defRPr>
            </a:lvl6pPr>
            <a:lvl7pPr lvl="6" marR="0" rtl="1" algn="l">
              <a:spcBef>
                <a:spcPts val="0"/>
              </a:spcBef>
              <a:spcAft>
                <a:spcPts val="0"/>
              </a:spcAft>
              <a:buSzPts val="1100"/>
              <a:buNone/>
              <a:defRPr b="0" i="0" sz="1400" u="none" cap="none" strike="noStrike">
                <a:solidFill>
                  <a:schemeClr val="dk2"/>
                </a:solidFill>
              </a:defRPr>
            </a:lvl7pPr>
            <a:lvl8pPr lvl="7" marR="0" rtl="1" algn="l">
              <a:spcBef>
                <a:spcPts val="0"/>
              </a:spcBef>
              <a:spcAft>
                <a:spcPts val="0"/>
              </a:spcAft>
              <a:buSzPts val="1100"/>
              <a:buNone/>
              <a:defRPr b="0" i="0" sz="1400" u="none" cap="none" strike="noStrike">
                <a:solidFill>
                  <a:schemeClr val="dk2"/>
                </a:solidFill>
              </a:defRPr>
            </a:lvl8pPr>
            <a:lvl9pPr lvl="8" marR="0" rtl="1" algn="l">
              <a:spcBef>
                <a:spcPts val="0"/>
              </a:spcBef>
              <a:spcAft>
                <a:spcPts val="0"/>
              </a:spcAft>
              <a:buSzPts val="1100"/>
              <a:buNone/>
              <a:defRPr b="0" i="0" sz="1400" u="none" cap="none" strike="noStrike">
                <a:solidFill>
                  <a:schemeClr val="dk2"/>
                </a:solidFill>
              </a:defRPr>
            </a:lvl9pPr>
          </a:lstStyle>
          <a:p/>
        </p:txBody>
      </p:sp>
      <p:sp>
        <p:nvSpPr>
          <p:cNvPr id="57" name="Google Shape;57;p13"/>
          <p:cNvSpPr txBox="1"/>
          <p:nvPr>
            <p:ph idx="1" type="body"/>
          </p:nvPr>
        </p:nvSpPr>
        <p:spPr>
          <a:xfrm>
            <a:off x="971551" y="1917699"/>
            <a:ext cx="7200897" cy="2489202"/>
          </a:xfrm>
          <a:prstGeom prst="rect">
            <a:avLst/>
          </a:prstGeom>
          <a:noFill/>
          <a:ln>
            <a:noFill/>
          </a:ln>
        </p:spPr>
        <p:txBody>
          <a:bodyPr anchorCtr="0" anchor="t" bIns="34275" lIns="68575" spcFirstLastPara="1" rIns="68575" wrap="square" tIns="34275">
            <a:noAutofit/>
          </a:bodyPr>
          <a:lstStyle>
            <a:lvl1pPr indent="-361950" lvl="0" marL="457200" marR="0" rtl="1" algn="r">
              <a:spcBef>
                <a:spcPts val="400"/>
              </a:spcBef>
              <a:spcAft>
                <a:spcPts val="0"/>
              </a:spcAft>
              <a:buClr>
                <a:schemeClr val="accent1"/>
              </a:buClr>
              <a:buSzPts val="2100"/>
              <a:buFont typeface="Arial"/>
              <a:buChar char="•"/>
              <a:defRPr b="0" i="0" sz="1800" u="none" cap="none" strike="noStrike">
                <a:solidFill>
                  <a:srgbClr val="262626"/>
                </a:solidFill>
                <a:latin typeface="Garamond"/>
                <a:ea typeface="Garamond"/>
                <a:cs typeface="Garamond"/>
                <a:sym typeface="Garamond"/>
              </a:defRPr>
            </a:lvl1pPr>
            <a:lvl2pPr indent="-336550" lvl="1" marL="914400" marR="0" rtl="1" algn="r">
              <a:spcBef>
                <a:spcPts val="500"/>
              </a:spcBef>
              <a:spcAft>
                <a:spcPts val="0"/>
              </a:spcAft>
              <a:buClr>
                <a:schemeClr val="accent1"/>
              </a:buClr>
              <a:buSzPts val="1700"/>
              <a:buFont typeface="Arial"/>
              <a:buChar char="•"/>
              <a:defRPr b="0" i="0" sz="1500" u="none" cap="none" strike="noStrike">
                <a:solidFill>
                  <a:srgbClr val="262626"/>
                </a:solidFill>
                <a:latin typeface="Garamond"/>
                <a:ea typeface="Garamond"/>
                <a:cs typeface="Garamond"/>
                <a:sym typeface="Garamond"/>
              </a:defRPr>
            </a:lvl2pPr>
            <a:lvl3pPr indent="-330200" lvl="2" marL="1371600" marR="0" rtl="1" algn="r">
              <a:spcBef>
                <a:spcPts val="500"/>
              </a:spcBef>
              <a:spcAft>
                <a:spcPts val="0"/>
              </a:spcAft>
              <a:buClr>
                <a:schemeClr val="accent1"/>
              </a:buClr>
              <a:buSzPts val="1600"/>
              <a:buFont typeface="Arial"/>
              <a:buChar char="•"/>
              <a:defRPr b="0" i="0" sz="1400" u="none" cap="none" strike="noStrike">
                <a:solidFill>
                  <a:srgbClr val="262626"/>
                </a:solidFill>
                <a:latin typeface="Garamond"/>
                <a:ea typeface="Garamond"/>
                <a:cs typeface="Garamond"/>
                <a:sym typeface="Garamond"/>
              </a:defRPr>
            </a:lvl3pPr>
            <a:lvl4pPr indent="-317500" lvl="3" marL="1828800" marR="0" rtl="1" algn="r">
              <a:spcBef>
                <a:spcPts val="500"/>
              </a:spcBef>
              <a:spcAft>
                <a:spcPts val="0"/>
              </a:spcAft>
              <a:buClr>
                <a:schemeClr val="accent1"/>
              </a:buClr>
              <a:buSzPts val="1400"/>
              <a:buFont typeface="Arial"/>
              <a:buChar char="•"/>
              <a:defRPr b="0" i="0" sz="1200" u="none" cap="none" strike="noStrike">
                <a:solidFill>
                  <a:srgbClr val="262626"/>
                </a:solidFill>
                <a:latin typeface="Garamond"/>
                <a:ea typeface="Garamond"/>
                <a:cs typeface="Garamond"/>
                <a:sym typeface="Garamond"/>
              </a:defRPr>
            </a:lvl4pPr>
            <a:lvl5pPr indent="-304800" lvl="4" marL="22860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5pPr>
            <a:lvl6pPr indent="-304800" lvl="5" marL="27432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6pPr>
            <a:lvl7pPr indent="-304800" lvl="6" marL="32004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7pPr>
            <a:lvl8pPr indent="-304800" lvl="7" marL="3657600" marR="0" rtl="1" algn="r">
              <a:spcBef>
                <a:spcPts val="500"/>
              </a:spcBef>
              <a:spcAft>
                <a:spcPts val="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8pPr>
            <a:lvl9pPr indent="-304800" lvl="8" marL="4114800" marR="0" rtl="1" algn="r">
              <a:spcBef>
                <a:spcPts val="500"/>
              </a:spcBef>
              <a:spcAft>
                <a:spcPts val="500"/>
              </a:spcAft>
              <a:buClr>
                <a:schemeClr val="accent1"/>
              </a:buClr>
              <a:buSzPts val="1200"/>
              <a:buFont typeface="Arial"/>
              <a:buChar char="•"/>
              <a:defRPr b="0" i="0" sz="1100" u="none" cap="none" strike="noStrike">
                <a:solidFill>
                  <a:srgbClr val="262626"/>
                </a:solidFill>
                <a:latin typeface="Garamond"/>
                <a:ea typeface="Garamond"/>
                <a:cs typeface="Garamond"/>
                <a:sym typeface="Garamond"/>
              </a:defRPr>
            </a:lvl9pPr>
          </a:lstStyle>
          <a:p/>
        </p:txBody>
      </p:sp>
      <p:sp>
        <p:nvSpPr>
          <p:cNvPr id="58" name="Google Shape;58;p13"/>
          <p:cNvSpPr txBox="1"/>
          <p:nvPr>
            <p:ph idx="10" type="dt"/>
          </p:nvPr>
        </p:nvSpPr>
        <p:spPr>
          <a:xfrm>
            <a:off x="6508126" y="4476750"/>
            <a:ext cx="1200150" cy="20955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59" name="Google Shape;59;p13"/>
          <p:cNvSpPr txBox="1"/>
          <p:nvPr>
            <p:ph idx="11" type="ftr"/>
          </p:nvPr>
        </p:nvSpPr>
        <p:spPr>
          <a:xfrm>
            <a:off x="971551" y="4476750"/>
            <a:ext cx="5479425" cy="2095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60" name="Google Shape;60;p13"/>
          <p:cNvSpPr txBox="1"/>
          <p:nvPr>
            <p:ph idx="12" type="sldNum"/>
          </p:nvPr>
        </p:nvSpPr>
        <p:spPr>
          <a:xfrm>
            <a:off x="7765426" y="4476750"/>
            <a:ext cx="407023" cy="20955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hyperlink" Target="https://www.youtube.com/watch?time_continue=3&amp;v=iGNyZvT26EI"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www.youtube.com/watch?v=-U3Ss1hUpa8&amp;feature=youtu.b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7.png"/><Relationship Id="rId4"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4.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84.png"/><Relationship Id="rId13" Type="http://schemas.openxmlformats.org/officeDocument/2006/relationships/image" Target="../media/image79.png"/><Relationship Id="rId12"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3.png"/><Relationship Id="rId8" Type="http://schemas.openxmlformats.org/officeDocument/2006/relationships/image" Target="../media/image70.png"/></Relationships>
</file>

<file path=ppt/slides/_rels/slide114.xml.rels><?xml version="1.0" encoding="UTF-8" standalone="yes"?><Relationships xmlns="http://schemas.openxmlformats.org/package/2006/relationships"><Relationship Id="rId10"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82.png"/><Relationship Id="rId7" Type="http://schemas.openxmlformats.org/officeDocument/2006/relationships/image" Target="../media/image79.png"/><Relationship Id="rId8" Type="http://schemas.openxmlformats.org/officeDocument/2006/relationships/image" Target="../media/image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0.jpg"/><Relationship Id="rId8"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youtube.com/watch?v=KEDK61TknU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toldotofakim.cet.ac.il/ShowItem.aspx?ItemID=6e79cf46-b167-404e-9bce-1b60532b5970&amp;lang=HE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toldotofakim.cet.ac.il/ShowItem.aspx?ItemID=36566379-d705-4679-b5c8-36ccf0014453&amp;lang=HE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toldotofakim.cet.ac.il/ShowItem.aspx?ItemID=8b5784eb-b6d6-4f45-9a92-ff6ca861ae45&amp;lang=HE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toldotofakim.cet.ac.il/ShowItem.aspx?ItemID=7e3e0a3d-71c3-44e9-a8aa-7a25c0641465&amp;lang=HEB"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toldotofakim.cet.ac.il/ShowItem.aspx?ItemID=ce0f25e0-39e3-45e4-aa50-a9e3b9c090e8&amp;lang=HEB"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toldotofakim.cet.ac.il/ShowItem.aspx?ItemID=9ddb0bf1-bc8e-4a89-9558-f19a245eff52&amp;lang=HEB"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www.youtube.com/watch?v=kTs9xsYYZg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toldotofakim.cet.ac.il/ShowItem.aspx?ItemID=16744a34-fc29-4e60-8dc0-2febcbd0b0e9&amp;lang=HEB"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youtube.com/watch?v=h62_cMjNZQI"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nvSpPr>
        <p:spPr>
          <a:xfrm>
            <a:off x="-24850" y="219925"/>
            <a:ext cx="8909700" cy="46656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Permanent Marker"/>
                <a:ea typeface="Permanent Marker"/>
                <a:cs typeface="Permanent Marker"/>
                <a:sym typeface="Permanent Marker"/>
              </a:rPr>
              <a:t>חלק שני</a:t>
            </a:r>
            <a:endParaRPr b="1" sz="4500">
              <a:solidFill>
                <a:srgbClr val="4A86E8"/>
              </a:solidFill>
              <a:latin typeface="Permanent Marker"/>
              <a:ea typeface="Permanent Marker"/>
              <a:cs typeface="Permanent Marker"/>
              <a:sym typeface="Permanent Marker"/>
            </a:endParaRPr>
          </a:p>
          <a:p>
            <a:pPr indent="0" lvl="0" marL="0" marR="0" rtl="1" algn="ctr">
              <a:lnSpc>
                <a:spcPct val="200000"/>
              </a:lnSpc>
              <a:spcBef>
                <a:spcPts val="0"/>
              </a:spcBef>
              <a:spcAft>
                <a:spcPts val="0"/>
              </a:spcAft>
              <a:buNone/>
            </a:pPr>
            <a:r>
              <a:rPr b="1" lang="en-GB" sz="4500">
                <a:solidFill>
                  <a:srgbClr val="4A86E8"/>
                </a:solidFill>
                <a:latin typeface="Permanent Marker"/>
                <a:ea typeface="Permanent Marker"/>
                <a:cs typeface="Permanent Marker"/>
                <a:sym typeface="Permanent Marker"/>
              </a:rPr>
              <a:t>התנועה הלאומית היהודית המודרנית</a:t>
            </a:r>
            <a:endParaRPr b="1" sz="4500">
              <a:solidFill>
                <a:srgbClr val="4A86E8"/>
              </a:solidFill>
              <a:latin typeface="Permanent Marker"/>
              <a:ea typeface="Permanent Marker"/>
              <a:cs typeface="Permanent Marker"/>
              <a:sym typeface="Permanent Marker"/>
            </a:endParaRPr>
          </a:p>
          <a:p>
            <a:pPr indent="0" lvl="0" marL="0" marR="0" rtl="1" algn="ctr">
              <a:lnSpc>
                <a:spcPct val="200000"/>
              </a:lnSpc>
              <a:spcBef>
                <a:spcPts val="0"/>
              </a:spcBef>
              <a:spcAft>
                <a:spcPts val="0"/>
              </a:spcAft>
              <a:buNone/>
            </a:pPr>
            <a:r>
              <a:rPr b="1" lang="en-GB" sz="4500">
                <a:solidFill>
                  <a:srgbClr val="4A86E8"/>
                </a:solidFill>
                <a:latin typeface="Permanent Marker"/>
                <a:ea typeface="Permanent Marker"/>
                <a:cs typeface="Permanent Marker"/>
                <a:sym typeface="Permanent Marker"/>
              </a:rPr>
              <a:t>הציונות ומאפייניה העיקריים</a:t>
            </a:r>
            <a:endParaRPr b="1" sz="4500">
              <a:solidFill>
                <a:srgbClr val="4A86E8"/>
              </a:solidFill>
              <a:latin typeface="Permanent Marker"/>
              <a:ea typeface="Permanent Marker"/>
              <a:cs typeface="Permanent Marker"/>
              <a:sym typeface="Permanent Mark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0"/>
          <p:cNvSpPr txBox="1"/>
          <p:nvPr/>
        </p:nvSpPr>
        <p:spPr>
          <a:xfrm>
            <a:off x="1812000" y="-91100"/>
            <a:ext cx="50628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הרצל - </a:t>
            </a:r>
            <a:r>
              <a:rPr b="1" lang="en-GB" sz="2200">
                <a:solidFill>
                  <a:srgbClr val="4A86E8"/>
                </a:solidFill>
              </a:rPr>
              <a:t>תעודת זהות</a:t>
            </a:r>
            <a:endParaRPr b="1" sz="2200">
              <a:solidFill>
                <a:srgbClr val="4A86E8"/>
              </a:solidFill>
            </a:endParaRPr>
          </a:p>
        </p:txBody>
      </p:sp>
      <p:pic>
        <p:nvPicPr>
          <p:cNvPr id="251" name="Google Shape;251;p40"/>
          <p:cNvPicPr preferRelativeResize="0"/>
          <p:nvPr/>
        </p:nvPicPr>
        <p:blipFill>
          <a:blip r:embed="rId3">
            <a:alphaModFix/>
          </a:blip>
          <a:stretch>
            <a:fillRect/>
          </a:stretch>
        </p:blipFill>
        <p:spPr>
          <a:xfrm rot="5400000">
            <a:off x="2815250" y="-2040675"/>
            <a:ext cx="3553250" cy="8572500"/>
          </a:xfrm>
          <a:prstGeom prst="rect">
            <a:avLst/>
          </a:prstGeom>
          <a:noFill/>
          <a:ln>
            <a:noFill/>
          </a:ln>
        </p:spPr>
      </p:pic>
      <p:pic>
        <p:nvPicPr>
          <p:cNvPr id="252" name="Google Shape;252;p40"/>
          <p:cNvPicPr preferRelativeResize="0"/>
          <p:nvPr/>
        </p:nvPicPr>
        <p:blipFill>
          <a:blip r:embed="rId4">
            <a:alphaModFix/>
          </a:blip>
          <a:stretch>
            <a:fillRect/>
          </a:stretch>
        </p:blipFill>
        <p:spPr>
          <a:xfrm>
            <a:off x="849013" y="689201"/>
            <a:ext cx="1803147" cy="2650894"/>
          </a:xfrm>
          <a:prstGeom prst="rect">
            <a:avLst/>
          </a:prstGeom>
          <a:noFill/>
          <a:ln>
            <a:noFill/>
          </a:ln>
        </p:spPr>
      </p:pic>
      <p:sp>
        <p:nvSpPr>
          <p:cNvPr id="253" name="Google Shape;253;p40"/>
          <p:cNvSpPr txBox="1"/>
          <p:nvPr/>
        </p:nvSpPr>
        <p:spPr>
          <a:xfrm>
            <a:off x="280775" y="527200"/>
            <a:ext cx="8423400" cy="4050600"/>
          </a:xfrm>
          <a:prstGeom prst="rect">
            <a:avLst/>
          </a:prstGeom>
          <a:noFill/>
          <a:ln>
            <a:noFill/>
          </a:ln>
        </p:spPr>
        <p:txBody>
          <a:bodyPr anchorCtr="0" anchor="t" bIns="91425" lIns="91425" spcFirstLastPara="1" rIns="91425" wrap="square" tIns="91425">
            <a:noAutofit/>
          </a:bodyPr>
          <a:lstStyle/>
          <a:p>
            <a:pPr indent="0" lvl="0" marL="0" rtl="1" algn="just">
              <a:lnSpc>
                <a:spcPct val="200000"/>
              </a:lnSpc>
              <a:spcBef>
                <a:spcPts val="0"/>
              </a:spcBef>
              <a:spcAft>
                <a:spcPts val="0"/>
              </a:spcAft>
              <a:buNone/>
            </a:pPr>
            <a:r>
              <a:rPr b="1" lang="en-GB" sz="1600">
                <a:solidFill>
                  <a:schemeClr val="dk1"/>
                </a:solidFill>
              </a:rPr>
              <a:t>שם: 			</a:t>
            </a:r>
            <a:r>
              <a:rPr lang="en-GB" sz="1600">
                <a:solidFill>
                  <a:schemeClr val="dk1"/>
                </a:solidFill>
              </a:rPr>
              <a:t>בנימין זאב / תיאודור</a:t>
            </a:r>
            <a:endParaRPr sz="1600">
              <a:solidFill>
                <a:schemeClr val="dk1"/>
              </a:solidFill>
            </a:endParaRPr>
          </a:p>
          <a:p>
            <a:pPr indent="0" lvl="0" marL="0" rtl="1" algn="just">
              <a:lnSpc>
                <a:spcPct val="200000"/>
              </a:lnSpc>
              <a:spcBef>
                <a:spcPts val="0"/>
              </a:spcBef>
              <a:spcAft>
                <a:spcPts val="0"/>
              </a:spcAft>
              <a:buNone/>
            </a:pPr>
            <a:r>
              <a:rPr b="1" lang="en-GB" sz="1600">
                <a:solidFill>
                  <a:schemeClr val="dk1"/>
                </a:solidFill>
              </a:rPr>
              <a:t>שם משפחה: 	</a:t>
            </a:r>
            <a:r>
              <a:rPr lang="en-GB" sz="1600">
                <a:solidFill>
                  <a:schemeClr val="dk1"/>
                </a:solidFill>
              </a:rPr>
              <a:t>הרצל</a:t>
            </a:r>
            <a:endParaRPr sz="1600">
              <a:solidFill>
                <a:schemeClr val="dk1"/>
              </a:solidFill>
            </a:endParaRPr>
          </a:p>
          <a:p>
            <a:pPr indent="0" lvl="0" marL="0" rtl="1" algn="just">
              <a:lnSpc>
                <a:spcPct val="200000"/>
              </a:lnSpc>
              <a:spcBef>
                <a:spcPts val="0"/>
              </a:spcBef>
              <a:spcAft>
                <a:spcPts val="0"/>
              </a:spcAft>
              <a:buNone/>
            </a:pPr>
            <a:r>
              <a:rPr b="1" lang="en-GB" sz="1600">
                <a:solidFill>
                  <a:schemeClr val="dk1"/>
                </a:solidFill>
              </a:rPr>
              <a:t>תאריך לידה:	</a:t>
            </a:r>
            <a:r>
              <a:rPr lang="en-GB" sz="1600">
                <a:solidFill>
                  <a:schemeClr val="dk1"/>
                </a:solidFill>
              </a:rPr>
              <a:t>1860</a:t>
            </a:r>
            <a:endParaRPr sz="1600">
              <a:solidFill>
                <a:schemeClr val="dk1"/>
              </a:solidFill>
            </a:endParaRPr>
          </a:p>
          <a:p>
            <a:pPr indent="0" lvl="0" marL="0" rtl="1" algn="just">
              <a:lnSpc>
                <a:spcPct val="200000"/>
              </a:lnSpc>
              <a:spcBef>
                <a:spcPts val="0"/>
              </a:spcBef>
              <a:spcAft>
                <a:spcPts val="0"/>
              </a:spcAft>
              <a:buNone/>
            </a:pPr>
            <a:r>
              <a:rPr b="1" lang="en-GB" sz="1600">
                <a:solidFill>
                  <a:schemeClr val="dk1"/>
                </a:solidFill>
              </a:rPr>
              <a:t>מקום לידה:	</a:t>
            </a:r>
            <a:r>
              <a:rPr lang="en-GB" sz="1600">
                <a:solidFill>
                  <a:schemeClr val="dk1"/>
                </a:solidFill>
              </a:rPr>
              <a:t>בודפשט,</a:t>
            </a:r>
            <a:r>
              <a:rPr b="1" lang="en-GB" sz="1600">
                <a:solidFill>
                  <a:schemeClr val="dk1"/>
                </a:solidFill>
              </a:rPr>
              <a:t> </a:t>
            </a:r>
            <a:r>
              <a:rPr lang="en-GB" sz="1600">
                <a:solidFill>
                  <a:schemeClr val="dk1"/>
                </a:solidFill>
              </a:rPr>
              <a:t>אוסטרו-הונגריה</a:t>
            </a:r>
            <a:endParaRPr sz="1600">
              <a:solidFill>
                <a:schemeClr val="dk1"/>
              </a:solidFill>
            </a:endParaRPr>
          </a:p>
          <a:p>
            <a:pPr indent="0" lvl="0" marL="0" marR="0" rtl="1" algn="just">
              <a:lnSpc>
                <a:spcPct val="200000"/>
              </a:lnSpc>
              <a:spcBef>
                <a:spcPts val="0"/>
              </a:spcBef>
              <a:spcAft>
                <a:spcPts val="0"/>
              </a:spcAft>
              <a:buNone/>
            </a:pPr>
            <a:r>
              <a:rPr b="1" lang="en-GB" sz="1600">
                <a:solidFill>
                  <a:schemeClr val="dk1"/>
                </a:solidFill>
              </a:rPr>
              <a:t>משפחת הרצל:</a:t>
            </a:r>
            <a:r>
              <a:rPr lang="en-GB" sz="1200">
                <a:solidFill>
                  <a:srgbClr val="333333"/>
                </a:solidFill>
              </a:rPr>
              <a:t>	</a:t>
            </a:r>
            <a:r>
              <a:rPr lang="en-GB" sz="1600">
                <a:solidFill>
                  <a:schemeClr val="dk1"/>
                </a:solidFill>
              </a:rPr>
              <a:t>משפחה יהודית משכילה ומשתלבת בחברה</a:t>
            </a:r>
            <a:endParaRPr sz="1200">
              <a:solidFill>
                <a:srgbClr val="333333"/>
              </a:solidFill>
            </a:endParaRPr>
          </a:p>
          <a:p>
            <a:pPr indent="0" lvl="0" marL="0" marR="0" rtl="1" algn="just">
              <a:lnSpc>
                <a:spcPct val="200000"/>
              </a:lnSpc>
              <a:spcBef>
                <a:spcPts val="0"/>
              </a:spcBef>
              <a:spcAft>
                <a:spcPts val="0"/>
              </a:spcAft>
              <a:buNone/>
            </a:pPr>
            <a:r>
              <a:rPr b="1" lang="en-GB" sz="1600">
                <a:solidFill>
                  <a:schemeClr val="dk1"/>
                </a:solidFill>
              </a:rPr>
              <a:t>השכלה:</a:t>
            </a:r>
            <a:r>
              <a:rPr lang="en-GB" sz="1200">
                <a:solidFill>
                  <a:srgbClr val="333333"/>
                </a:solidFill>
              </a:rPr>
              <a:t> 		</a:t>
            </a:r>
            <a:r>
              <a:rPr lang="en-GB" sz="1600">
                <a:solidFill>
                  <a:schemeClr val="dk1"/>
                </a:solidFill>
              </a:rPr>
              <a:t>דוקטור למשפטים</a:t>
            </a:r>
            <a:endParaRPr sz="1200">
              <a:solidFill>
                <a:srgbClr val="333333"/>
              </a:solidFill>
            </a:endParaRPr>
          </a:p>
          <a:p>
            <a:pPr indent="0" lvl="0" marL="0" marR="0" rtl="1" algn="just">
              <a:lnSpc>
                <a:spcPct val="200000"/>
              </a:lnSpc>
              <a:spcBef>
                <a:spcPts val="0"/>
              </a:spcBef>
              <a:spcAft>
                <a:spcPts val="0"/>
              </a:spcAft>
              <a:buNone/>
            </a:pPr>
            <a:r>
              <a:rPr b="1" lang="en-GB" sz="1600">
                <a:solidFill>
                  <a:schemeClr val="dk1"/>
                </a:solidFill>
              </a:rPr>
              <a:t>ניסיון תעסוקתי:	</a:t>
            </a:r>
            <a:r>
              <a:rPr lang="en-GB" sz="1600">
                <a:solidFill>
                  <a:schemeClr val="dk1"/>
                </a:solidFill>
              </a:rPr>
              <a:t>עיתונאי, משפטן, סופר, מחזאי ומדינאי יהודי</a:t>
            </a:r>
            <a:r>
              <a:rPr lang="en-GB" sz="1200">
                <a:solidFill>
                  <a:srgbClr val="333333"/>
                </a:solidFill>
              </a:rPr>
              <a:t> </a:t>
            </a:r>
            <a:endParaRPr sz="1200">
              <a:solidFill>
                <a:srgbClr val="333333"/>
              </a:solidFill>
            </a:endParaRPr>
          </a:p>
          <a:p>
            <a:pPr indent="0" lvl="0" marL="0" marR="0" rtl="1" algn="just">
              <a:lnSpc>
                <a:spcPct val="150000"/>
              </a:lnSpc>
              <a:spcBef>
                <a:spcPts val="0"/>
              </a:spcBef>
              <a:spcAft>
                <a:spcPts val="0"/>
              </a:spcAft>
              <a:buClr>
                <a:srgbClr val="000000"/>
              </a:buClr>
              <a:buSzPts val="1100"/>
              <a:buFont typeface="Arial"/>
              <a:buNone/>
            </a:pPr>
            <a:r>
              <a:t/>
            </a:r>
            <a:endParaRPr sz="800">
              <a:solidFill>
                <a:schemeClr val="dk1"/>
              </a:solidFill>
            </a:endParaRPr>
          </a:p>
          <a:p>
            <a:pPr indent="0" lvl="0" marL="0" marR="0" rtl="1" algn="just">
              <a:lnSpc>
                <a:spcPct val="200000"/>
              </a:lnSpc>
              <a:spcBef>
                <a:spcPts val="0"/>
              </a:spcBef>
              <a:spcAft>
                <a:spcPts val="0"/>
              </a:spcAft>
              <a:buClr>
                <a:srgbClr val="000000"/>
              </a:buClr>
              <a:buSzPts val="1100"/>
              <a:buFont typeface="Arial"/>
              <a:buNone/>
            </a:pPr>
            <a:r>
              <a:rPr lang="en-GB" sz="1200">
                <a:solidFill>
                  <a:schemeClr val="dk1"/>
                </a:solidFill>
              </a:rPr>
              <a:t>במסגרת חייו הפרטיים ועבודתו נחשף הרצל לאנטישמיות והבין שתופעה זו מסכנת את היהודים. </a:t>
            </a:r>
            <a:endParaRPr sz="1200">
              <a:solidFill>
                <a:schemeClr val="dk1"/>
              </a:solidFill>
            </a:endParaRPr>
          </a:p>
          <a:p>
            <a:pPr indent="0" lvl="0" marL="0" marR="0" rtl="1" algn="just">
              <a:lnSpc>
                <a:spcPct val="200000"/>
              </a:lnSpc>
              <a:spcBef>
                <a:spcPts val="0"/>
              </a:spcBef>
              <a:spcAft>
                <a:spcPts val="0"/>
              </a:spcAft>
              <a:buClr>
                <a:srgbClr val="000000"/>
              </a:buClr>
              <a:buSzPts val="1100"/>
              <a:buFont typeface="Arial"/>
              <a:buNone/>
            </a:pPr>
            <a:r>
              <a:rPr lang="en-GB" sz="1200">
                <a:solidFill>
                  <a:schemeClr val="dk1"/>
                </a:solidFill>
              </a:rPr>
              <a:t>הושפע מאד ממשפט דרייפוס, וזו היתה סיבה עיקרית לכך שבשנת 1896 פרסם ספר בשם 'מדינת היהודים'. </a:t>
            </a:r>
            <a:endParaRPr sz="1200">
              <a:solidFill>
                <a:srgbClr val="333333"/>
              </a:solidFill>
            </a:endParaRPr>
          </a:p>
          <a:p>
            <a:pPr indent="0" lvl="0" marL="0" rtl="1" algn="r">
              <a:lnSpc>
                <a:spcPct val="200000"/>
              </a:lnSpc>
              <a:spcBef>
                <a:spcPts val="0"/>
              </a:spcBef>
              <a:spcAft>
                <a:spcPts val="0"/>
              </a:spcAft>
              <a:buNone/>
            </a:pPr>
            <a:r>
              <a:rPr lang="en-GB" sz="1200">
                <a:solidFill>
                  <a:srgbClr val="333333"/>
                </a:solidFill>
              </a:rPr>
              <a:t>תחנות בחיי הרצל: </a:t>
            </a:r>
            <a:r>
              <a:rPr lang="en-GB" sz="1200" u="sng">
                <a:solidFill>
                  <a:schemeClr val="hlink"/>
                </a:solidFill>
                <a:hlinkClick r:id="rId5"/>
              </a:rPr>
              <a:t>https://www.youtube.com/watch?time_continue=3&amp;v=iGNyZvT26EI</a:t>
            </a:r>
            <a:endParaRPr sz="1200"/>
          </a:p>
          <a:p>
            <a:pPr indent="0" lvl="0" marL="0" rtl="1" algn="r">
              <a:lnSpc>
                <a:spcPct val="200000"/>
              </a:lnSpc>
              <a:spcBef>
                <a:spcPts val="0"/>
              </a:spcBef>
              <a:spcAft>
                <a:spcPts val="0"/>
              </a:spcAft>
              <a:buNone/>
            </a:pPr>
            <a:r>
              <a:t/>
            </a:r>
            <a:endParaRPr sz="16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0"/>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הצהרת בלפור - נוסח ההצהרה (1917)</a:t>
            </a:r>
            <a:endParaRPr b="1" sz="1600">
              <a:solidFill>
                <a:srgbClr val="1C4587"/>
              </a:solidFill>
            </a:endParaRPr>
          </a:p>
        </p:txBody>
      </p:sp>
      <p:pic>
        <p:nvPicPr>
          <p:cNvPr id="904" name="Google Shape;904;p130"/>
          <p:cNvPicPr preferRelativeResize="0"/>
          <p:nvPr/>
        </p:nvPicPr>
        <p:blipFill>
          <a:blip r:embed="rId3">
            <a:alphaModFix/>
          </a:blip>
          <a:stretch>
            <a:fillRect/>
          </a:stretch>
        </p:blipFill>
        <p:spPr>
          <a:xfrm rot="5400000">
            <a:off x="2874763" y="-1648812"/>
            <a:ext cx="3398625" cy="8614750"/>
          </a:xfrm>
          <a:prstGeom prst="rect">
            <a:avLst/>
          </a:prstGeom>
          <a:noFill/>
          <a:ln>
            <a:noFill/>
          </a:ln>
        </p:spPr>
      </p:pic>
      <p:sp>
        <p:nvSpPr>
          <p:cNvPr id="905" name="Google Shape;905;p130"/>
          <p:cNvSpPr txBox="1"/>
          <p:nvPr/>
        </p:nvSpPr>
        <p:spPr>
          <a:xfrm>
            <a:off x="1022500" y="1885275"/>
            <a:ext cx="7094100" cy="2453700"/>
          </a:xfrm>
          <a:prstGeom prst="rect">
            <a:avLst/>
          </a:prstGeom>
          <a:noFill/>
          <a:ln>
            <a:noFill/>
          </a:ln>
        </p:spPr>
        <p:txBody>
          <a:bodyPr anchorCtr="0" anchor="ctr" bIns="91425" lIns="91425" spcFirstLastPara="1" rIns="91425" wrap="square" tIns="91425">
            <a:noAutofit/>
          </a:bodyPr>
          <a:lstStyle/>
          <a:p>
            <a:pPr indent="0" lvl="0" marL="0" rtl="1" algn="just">
              <a:lnSpc>
                <a:spcPct val="200000"/>
              </a:lnSpc>
              <a:spcBef>
                <a:spcPts val="0"/>
              </a:spcBef>
              <a:spcAft>
                <a:spcPts val="0"/>
              </a:spcAft>
              <a:buNone/>
            </a:pPr>
            <a:r>
              <a:rPr b="1" lang="en-GB" sz="1600">
                <a:solidFill>
                  <a:schemeClr val="dk1"/>
                </a:solidFill>
                <a:latin typeface="Calibri"/>
                <a:ea typeface="Calibri"/>
                <a:cs typeface="Calibri"/>
                <a:sym typeface="Calibri"/>
              </a:rPr>
              <a:t>"ממשלת הוד מלכותו רואה בעין יפה הקמת בית לאומי לעם היהודי בארץ ישראל, ותעשה את מיטב מאמציה להקל את השגת מטרה זו, תוך הבנה ברורה שלא ייעשה דבר העלול לפגוע בזכויותיהם האזרחיות והדתיות של הקהילות הלא-יהודיות הקיימות בארץ ישראל, או בזכויות ובמעמד המדיני מהם נהנים היהודים בכל מדינה אחרת." </a:t>
            </a:r>
            <a:br>
              <a:rPr b="1" lang="en-GB" sz="1600">
                <a:solidFill>
                  <a:schemeClr val="dk1"/>
                </a:solidFill>
                <a:latin typeface="Calibri"/>
                <a:ea typeface="Calibri"/>
                <a:cs typeface="Calibri"/>
                <a:sym typeface="Calibri"/>
              </a:rPr>
            </a:br>
            <a:endParaRPr b="1" sz="16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31"/>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הצהרת בלפור - תוכן ההצהרה</a:t>
            </a:r>
            <a:endParaRPr b="1" sz="1600">
              <a:solidFill>
                <a:srgbClr val="1C4587"/>
              </a:solidFill>
            </a:endParaRPr>
          </a:p>
        </p:txBody>
      </p:sp>
      <p:sp>
        <p:nvSpPr>
          <p:cNvPr id="911" name="Google Shape;911;p131"/>
          <p:cNvSpPr txBox="1"/>
          <p:nvPr/>
        </p:nvSpPr>
        <p:spPr>
          <a:xfrm>
            <a:off x="782700" y="869850"/>
            <a:ext cx="7336500" cy="4152300"/>
          </a:xfrm>
          <a:prstGeom prst="rect">
            <a:avLst/>
          </a:prstGeom>
          <a:noFill/>
          <a:ln>
            <a:noFill/>
          </a:ln>
        </p:spPr>
        <p:txBody>
          <a:bodyPr anchorCtr="0" anchor="ctr" bIns="91425" lIns="91425" spcFirstLastPara="1" rIns="91425" wrap="square" tIns="91425">
            <a:noAutofit/>
          </a:bodyPr>
          <a:lstStyle/>
          <a:p>
            <a:pPr indent="-330200" lvl="0" marL="457200" rtl="1" algn="just">
              <a:lnSpc>
                <a:spcPct val="150000"/>
              </a:lnSpc>
              <a:spcBef>
                <a:spcPts val="0"/>
              </a:spcBef>
              <a:spcAft>
                <a:spcPts val="0"/>
              </a:spcAft>
              <a:buClr>
                <a:schemeClr val="dk1"/>
              </a:buClr>
              <a:buSzPts val="1600"/>
              <a:buFont typeface="Noto Sans Symbols"/>
              <a:buChar char="●"/>
            </a:pPr>
            <a:r>
              <a:rPr b="1" lang="en-GB" sz="1600">
                <a:solidFill>
                  <a:schemeClr val="dk1"/>
                </a:solidFill>
              </a:rPr>
              <a:t>תמיכה וסיוע בהקמת הבית הלאומי בארץ ישראל:</a:t>
            </a:r>
            <a:r>
              <a:rPr lang="en-GB" sz="1600">
                <a:solidFill>
                  <a:schemeClr val="dk1"/>
                </a:solidFill>
              </a:rPr>
              <a:t> </a:t>
            </a:r>
            <a:endParaRPr sz="1600">
              <a:solidFill>
                <a:schemeClr val="dk1"/>
              </a:solidFill>
            </a:endParaRPr>
          </a:p>
          <a:p>
            <a:pPr indent="0" lvl="0" marL="457200" rtl="1" algn="just">
              <a:lnSpc>
                <a:spcPct val="150000"/>
              </a:lnSpc>
              <a:spcBef>
                <a:spcPts val="0"/>
              </a:spcBef>
              <a:spcAft>
                <a:spcPts val="0"/>
              </a:spcAft>
              <a:buNone/>
            </a:pPr>
            <a:r>
              <a:rPr lang="en-GB" sz="1600">
                <a:solidFill>
                  <a:schemeClr val="dk1"/>
                </a:solidFill>
              </a:rPr>
              <a:t>בריטניה הודיעה כי היא תומכת בהקמת הבית הלאומי היהודי בארץ ישראל והתחיייבה לסייע להקמתו. זו היתה הפעם הראשונה בה הצהירה מעצמה כלשהי על תמיכתה בהגשמת החזון  הציוני!</a:t>
            </a:r>
            <a:endParaRPr sz="1600">
              <a:solidFill>
                <a:schemeClr val="dk1"/>
              </a:solidFill>
            </a:endParaRPr>
          </a:p>
          <a:p>
            <a:pPr indent="-330200" lvl="0" marL="457200" rtl="1" algn="just">
              <a:lnSpc>
                <a:spcPct val="150000"/>
              </a:lnSpc>
              <a:spcBef>
                <a:spcPts val="0"/>
              </a:spcBef>
              <a:spcAft>
                <a:spcPts val="0"/>
              </a:spcAft>
              <a:buClr>
                <a:schemeClr val="dk1"/>
              </a:buClr>
              <a:buSzPts val="1600"/>
              <a:buFont typeface="Noto Sans Symbols"/>
              <a:buChar char="●"/>
            </a:pPr>
            <a:r>
              <a:rPr b="1" lang="en-GB" sz="1600">
                <a:solidFill>
                  <a:schemeClr val="dk1"/>
                </a:solidFill>
              </a:rPr>
              <a:t>הבטחת זכויותיהם של העמים הלא יהודים:</a:t>
            </a:r>
            <a:r>
              <a:rPr lang="en-GB" sz="1600">
                <a:solidFill>
                  <a:schemeClr val="dk1"/>
                </a:solidFill>
              </a:rPr>
              <a:t> </a:t>
            </a:r>
            <a:endParaRPr sz="1600">
              <a:solidFill>
                <a:schemeClr val="dk1"/>
              </a:solidFill>
            </a:endParaRPr>
          </a:p>
          <a:p>
            <a:pPr indent="0" lvl="0" marL="457200" rtl="1" algn="just">
              <a:lnSpc>
                <a:spcPct val="150000"/>
              </a:lnSpc>
              <a:spcBef>
                <a:spcPts val="0"/>
              </a:spcBef>
              <a:spcAft>
                <a:spcPts val="0"/>
              </a:spcAft>
              <a:buNone/>
            </a:pPr>
            <a:r>
              <a:rPr lang="en-GB" sz="1600">
                <a:solidFill>
                  <a:schemeClr val="dk1"/>
                </a:solidFill>
              </a:rPr>
              <a:t>בריטניה התחייבה כי פעולותיה למען הקמת בית הלאומי היהודי לא תפגענה בזכויותיהם של הלא יהודים בארץ ישראל (מדובר בעיקר בערביי הארץ).</a:t>
            </a:r>
            <a:endParaRPr sz="1600">
              <a:solidFill>
                <a:schemeClr val="dk1"/>
              </a:solidFill>
            </a:endParaRPr>
          </a:p>
          <a:p>
            <a:pPr indent="-330200" lvl="0" marL="457200" rtl="1" algn="just">
              <a:lnSpc>
                <a:spcPct val="150000"/>
              </a:lnSpc>
              <a:spcBef>
                <a:spcPts val="0"/>
              </a:spcBef>
              <a:spcAft>
                <a:spcPts val="0"/>
              </a:spcAft>
              <a:buClr>
                <a:schemeClr val="dk1"/>
              </a:buClr>
              <a:buSzPts val="1600"/>
              <a:buFont typeface="Noto Sans Symbols"/>
              <a:buChar char="●"/>
            </a:pPr>
            <a:r>
              <a:rPr b="1" lang="en-GB" sz="1600">
                <a:solidFill>
                  <a:schemeClr val="dk1"/>
                </a:solidFill>
              </a:rPr>
              <a:t>הבטחת מעמדם של היהודים בגולה: </a:t>
            </a:r>
            <a:endParaRPr b="1" sz="1600">
              <a:solidFill>
                <a:schemeClr val="dk1"/>
              </a:solidFill>
            </a:endParaRPr>
          </a:p>
          <a:p>
            <a:pPr indent="0" lvl="0" marL="457200" rtl="1" algn="just">
              <a:lnSpc>
                <a:spcPct val="150000"/>
              </a:lnSpc>
              <a:spcBef>
                <a:spcPts val="0"/>
              </a:spcBef>
              <a:spcAft>
                <a:spcPts val="0"/>
              </a:spcAft>
              <a:buNone/>
            </a:pPr>
            <a:r>
              <a:rPr lang="en-GB" sz="1600">
                <a:solidFill>
                  <a:schemeClr val="dk1"/>
                </a:solidFill>
              </a:rPr>
              <a:t>הבריטים הודיעו כי תמיכתם בהקמת בית לאומי יהודי בארץ ישראל לא תפגע במעמדם של היהודים החיים בגולה. חלק זה נועד להרגיע את היהודים המשתלבים שביקשו לשמור על זכויותיהם במדינותיהם.</a:t>
            </a:r>
            <a:endParaRPr b="1" sz="16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32"/>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הצהרת בלפור - הקשיים שעולים מנוסח ההצהרה</a:t>
            </a:r>
            <a:endParaRPr b="1" sz="1600">
              <a:solidFill>
                <a:srgbClr val="1C4587"/>
              </a:solidFill>
            </a:endParaRPr>
          </a:p>
        </p:txBody>
      </p:sp>
      <p:sp>
        <p:nvSpPr>
          <p:cNvPr id="917" name="Google Shape;917;p132"/>
          <p:cNvSpPr txBox="1"/>
          <p:nvPr/>
        </p:nvSpPr>
        <p:spPr>
          <a:xfrm>
            <a:off x="814600" y="793650"/>
            <a:ext cx="7693500" cy="40962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1" algn="just">
              <a:lnSpc>
                <a:spcPct val="150000"/>
              </a:lnSpc>
              <a:spcBef>
                <a:spcPts val="0"/>
              </a:spcBef>
              <a:spcAft>
                <a:spcPts val="0"/>
              </a:spcAft>
              <a:buClr>
                <a:schemeClr val="dk1"/>
              </a:buClr>
              <a:buSzPts val="1100"/>
              <a:buFont typeface="Arial"/>
              <a:buNone/>
            </a:pPr>
            <a:r>
              <a:rPr lang="en-GB">
                <a:solidFill>
                  <a:schemeClr val="dk1"/>
                </a:solidFill>
              </a:rPr>
              <a:t>למרות שבהצהרה הביעו הבריטים את אהדתם לציונות, המסמך אינו ברור וניסוחו המעורפל מעורר קשיים רבים.</a:t>
            </a:r>
            <a:endParaRPr>
              <a:solidFill>
                <a:schemeClr val="dk1"/>
              </a:solidFill>
            </a:endParaRPr>
          </a:p>
          <a:p>
            <a:pPr indent="-317500" lvl="0" marL="457200" rtl="1" algn="just">
              <a:lnSpc>
                <a:spcPct val="150000"/>
              </a:lnSpc>
              <a:spcBef>
                <a:spcPts val="0"/>
              </a:spcBef>
              <a:spcAft>
                <a:spcPts val="0"/>
              </a:spcAft>
              <a:buClr>
                <a:schemeClr val="dk1"/>
              </a:buClr>
              <a:buSzPts val="1400"/>
              <a:buFont typeface="Arial"/>
              <a:buAutoNum type="arabicPeriod"/>
            </a:pPr>
            <a:r>
              <a:rPr b="1" lang="en-GB">
                <a:solidFill>
                  <a:schemeClr val="dk1"/>
                </a:solidFill>
              </a:rPr>
              <a:t>טיבו וגבולותיו של הבית הלאומי: </a:t>
            </a:r>
            <a:endParaRPr b="1">
              <a:solidFill>
                <a:schemeClr val="dk1"/>
              </a:solidFill>
            </a:endParaRPr>
          </a:p>
          <a:p>
            <a:pPr indent="0" lvl="0" marL="0" rtl="1" algn="just">
              <a:lnSpc>
                <a:spcPct val="150000"/>
              </a:lnSpc>
              <a:spcBef>
                <a:spcPts val="0"/>
              </a:spcBef>
              <a:spcAft>
                <a:spcPts val="0"/>
              </a:spcAft>
              <a:buNone/>
            </a:pPr>
            <a:r>
              <a:rPr lang="en-GB">
                <a:solidFill>
                  <a:schemeClr val="dk1"/>
                </a:solidFill>
              </a:rPr>
              <a:t>ההצהרה קבעה כי יוקם </a:t>
            </a:r>
            <a:r>
              <a:rPr b="1" lang="en-GB">
                <a:solidFill>
                  <a:schemeClr val="dk1"/>
                </a:solidFill>
              </a:rPr>
              <a:t>בית לאומי יהודי בארץ ישראל. </a:t>
            </a:r>
            <a:r>
              <a:rPr lang="en-GB">
                <a:solidFill>
                  <a:schemeClr val="dk1"/>
                </a:solidFill>
              </a:rPr>
              <a:t>אולם, </a:t>
            </a:r>
            <a:r>
              <a:rPr lang="en-GB">
                <a:solidFill>
                  <a:schemeClr val="dk1"/>
                </a:solidFill>
              </a:rPr>
              <a:t>ההצהרה לא מגדירה באופן ברור מה זה 'בית לאומי' לעם היהודי, ו</a:t>
            </a:r>
            <a:r>
              <a:rPr lang="en-GB">
                <a:solidFill>
                  <a:schemeClr val="dk1"/>
                </a:solidFill>
              </a:rPr>
              <a:t>האם הבית הלאומי ישתרע על כל שטחי הארץ, או רק על חלקה ומהו גודל החלק הזה.</a:t>
            </a:r>
            <a:endParaRPr b="1">
              <a:solidFill>
                <a:schemeClr val="dk1"/>
              </a:solidFill>
            </a:endParaRPr>
          </a:p>
          <a:p>
            <a:pPr indent="-317500" lvl="0" marL="457200" rtl="1" algn="just">
              <a:lnSpc>
                <a:spcPct val="150000"/>
              </a:lnSpc>
              <a:spcBef>
                <a:spcPts val="0"/>
              </a:spcBef>
              <a:spcAft>
                <a:spcPts val="0"/>
              </a:spcAft>
              <a:buClr>
                <a:schemeClr val="dk1"/>
              </a:buClr>
              <a:buSzPts val="1400"/>
              <a:buFont typeface="Arial"/>
              <a:buAutoNum type="arabicPeriod"/>
            </a:pPr>
            <a:r>
              <a:rPr b="1" lang="en-GB">
                <a:solidFill>
                  <a:schemeClr val="dk1"/>
                </a:solidFill>
              </a:rPr>
              <a:t>מחוייבות בריטניה להגשמת הציונות: </a:t>
            </a:r>
            <a:endParaRPr b="1">
              <a:solidFill>
                <a:schemeClr val="dk1"/>
              </a:solidFill>
            </a:endParaRPr>
          </a:p>
          <a:p>
            <a:pPr indent="0" lvl="0" marL="0" rtl="1" algn="just">
              <a:lnSpc>
                <a:spcPct val="150000"/>
              </a:lnSpc>
              <a:spcBef>
                <a:spcPts val="0"/>
              </a:spcBef>
              <a:spcAft>
                <a:spcPts val="0"/>
              </a:spcAft>
              <a:buNone/>
            </a:pPr>
            <a:r>
              <a:rPr lang="en-GB">
                <a:solidFill>
                  <a:schemeClr val="dk1"/>
                </a:solidFill>
              </a:rPr>
              <a:t>בהצהרה הביעה בריטניה את אהדתה לציונות (רואה בעין יפה) והתחייבה לסייע להקמת בית לאומי יהודי בארץ, אולם לא ברור איך תסייע בריטניה להקמת הבית הלאומי.</a:t>
            </a:r>
            <a:endParaRPr b="1">
              <a:solidFill>
                <a:schemeClr val="dk1"/>
              </a:solidFill>
            </a:endParaRPr>
          </a:p>
          <a:p>
            <a:pPr indent="-317500" lvl="0" marL="457200" rtl="1" algn="just">
              <a:lnSpc>
                <a:spcPct val="150000"/>
              </a:lnSpc>
              <a:spcBef>
                <a:spcPts val="0"/>
              </a:spcBef>
              <a:spcAft>
                <a:spcPts val="0"/>
              </a:spcAft>
              <a:buClr>
                <a:schemeClr val="dk1"/>
              </a:buClr>
              <a:buSzPts val="1400"/>
              <a:buFont typeface="Arial"/>
              <a:buAutoNum type="arabicPeriod"/>
            </a:pPr>
            <a:r>
              <a:rPr b="1" lang="en-GB">
                <a:solidFill>
                  <a:schemeClr val="dk1"/>
                </a:solidFill>
              </a:rPr>
              <a:t>זכויותיהם של העמים באחרים: </a:t>
            </a:r>
            <a:endParaRPr b="1">
              <a:solidFill>
                <a:schemeClr val="dk1"/>
              </a:solidFill>
            </a:endParaRPr>
          </a:p>
          <a:p>
            <a:pPr indent="0" lvl="0" marL="0" rtl="1" algn="just">
              <a:lnSpc>
                <a:spcPct val="150000"/>
              </a:lnSpc>
              <a:spcBef>
                <a:spcPts val="0"/>
              </a:spcBef>
              <a:spcAft>
                <a:spcPts val="0"/>
              </a:spcAft>
              <a:buNone/>
            </a:pPr>
            <a:r>
              <a:rPr lang="en-GB">
                <a:solidFill>
                  <a:schemeClr val="dk1"/>
                </a:solidFill>
              </a:rPr>
              <a:t>בהצהרה התחייבו הבריטים לא לפגוע בזכויות שאר העמים בארץ. רוב תושבי הארץ היו ערבים שהתנגדו להקמת בית לאומי יהודי בארץ וטענו כי זכותם להקים בארץ מדינה ערבית. הבריטים לא הבהירו כיצד יצליחו להקים בית לאומי יהודי בלי לפגוע בזכויות הערבים בארץ. </a:t>
            </a:r>
            <a:r>
              <a:rPr lang="en-GB">
                <a:solidFill>
                  <a:schemeClr val="dk1"/>
                </a:solidFill>
              </a:rPr>
              <a:t>בתקופת המנדט היה סעיף זה אחת הסיבות למדיניות האנטי ציונית של ממשלת בריטניה.</a:t>
            </a:r>
            <a:endParaRPr>
              <a:solidFill>
                <a:schemeClr val="dk1"/>
              </a:solidFill>
            </a:endParaRPr>
          </a:p>
          <a:p>
            <a:pPr indent="0" lvl="0" marL="457200" rtl="1" algn="just">
              <a:lnSpc>
                <a:spcPct val="150000"/>
              </a:lnSpc>
              <a:spcBef>
                <a:spcPts val="0"/>
              </a:spcBef>
              <a:spcAft>
                <a:spcPts val="0"/>
              </a:spcAft>
              <a:buNone/>
            </a:pPr>
            <a:r>
              <a:t/>
            </a:r>
            <a:endParaRPr b="1">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33"/>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האינטרסים הבריטים בפרסום הצהרת בלפור</a:t>
            </a:r>
            <a:endParaRPr b="1" sz="1600">
              <a:solidFill>
                <a:srgbClr val="1C4587"/>
              </a:solidFill>
            </a:endParaRPr>
          </a:p>
        </p:txBody>
      </p:sp>
      <p:sp>
        <p:nvSpPr>
          <p:cNvPr id="923" name="Google Shape;923;p133"/>
          <p:cNvSpPr txBox="1"/>
          <p:nvPr/>
        </p:nvSpPr>
        <p:spPr>
          <a:xfrm>
            <a:off x="453875" y="739800"/>
            <a:ext cx="8262000" cy="3870300"/>
          </a:xfrm>
          <a:prstGeom prst="rect">
            <a:avLst/>
          </a:prstGeom>
          <a:noFill/>
          <a:ln>
            <a:noFill/>
          </a:ln>
        </p:spPr>
        <p:txBody>
          <a:bodyPr anchorCtr="0" anchor="ctr" bIns="91425" lIns="91425" spcFirstLastPara="1" rIns="91425" wrap="square" tIns="91425">
            <a:noAutofit/>
          </a:bodyPr>
          <a:lstStyle/>
          <a:p>
            <a:pPr indent="0" lvl="0" marL="0" rtl="1" algn="just">
              <a:lnSpc>
                <a:spcPct val="115000"/>
              </a:lnSpc>
              <a:spcBef>
                <a:spcPts val="0"/>
              </a:spcBef>
              <a:spcAft>
                <a:spcPts val="0"/>
              </a:spcAft>
              <a:buNone/>
            </a:pPr>
            <a:r>
              <a:t/>
            </a:r>
            <a:endParaRPr sz="1200">
              <a:solidFill>
                <a:schemeClr val="dk1"/>
              </a:solidFill>
            </a:endParaRPr>
          </a:p>
          <a:p>
            <a:pPr indent="0" lvl="0" marL="457200" rtl="1" algn="r">
              <a:lnSpc>
                <a:spcPct val="115000"/>
              </a:lnSpc>
              <a:spcBef>
                <a:spcPts val="0"/>
              </a:spcBef>
              <a:spcAft>
                <a:spcPts val="0"/>
              </a:spcAft>
              <a:buNone/>
            </a:pPr>
            <a:r>
              <a:rPr lang="en-GB" sz="1200">
                <a:solidFill>
                  <a:schemeClr val="dk1"/>
                </a:solidFill>
              </a:rPr>
              <a:t>הבריטים פרסמו את הצהרת בלפור מתוך ההנחה כי פרסומה ישרת את האינטרסים של בריטניה בעת המלחמה.</a:t>
            </a:r>
            <a:br>
              <a:rPr lang="en-GB" sz="1200">
                <a:solidFill>
                  <a:schemeClr val="dk1"/>
                </a:solidFill>
              </a:rPr>
            </a:br>
            <a:br>
              <a:rPr lang="en-GB" sz="1200">
                <a:solidFill>
                  <a:schemeClr val="dk1"/>
                </a:solidFill>
              </a:rPr>
            </a:br>
            <a:r>
              <a:rPr b="1" lang="en-GB" sz="1200">
                <a:solidFill>
                  <a:schemeClr val="dk1"/>
                </a:solidFill>
              </a:rPr>
              <a:t>רצון להשיג שליטה באזור לאחר המלחמה</a:t>
            </a:r>
            <a:r>
              <a:rPr lang="en-GB" sz="1200">
                <a:solidFill>
                  <a:schemeClr val="dk1"/>
                </a:solidFill>
              </a:rPr>
              <a:t>: הבריטים ידעו כי אם יתחייבו לסייע להקמת בית לאומי יהודי בארץ ישראל, הם עשויים לקבל את השליטה בארץ ישראל ובאזור בתום המלחמה. הבריטים ידעו כי בתום המלחמה יהיו שיחות שלום בהן יחולקו שטחי האימפריה העות'מנית. הם קיוו כי המחויבות הבריטית להקמת בית לאומי תסייע להם לקבל את השליטה בארץ ובאזור כדי להגשים את מחויבותם.</a:t>
            </a:r>
            <a:br>
              <a:rPr lang="en-GB" sz="1200">
                <a:solidFill>
                  <a:schemeClr val="dk1"/>
                </a:solidFill>
              </a:rPr>
            </a:br>
            <a:br>
              <a:rPr lang="en-GB" sz="1200">
                <a:solidFill>
                  <a:schemeClr val="dk1"/>
                </a:solidFill>
              </a:rPr>
            </a:br>
            <a:r>
              <a:rPr b="1" lang="en-GB" sz="1200">
                <a:solidFill>
                  <a:schemeClr val="dk1"/>
                </a:solidFill>
              </a:rPr>
              <a:t>התחמקות ממחויבויות קודמות</a:t>
            </a:r>
            <a:r>
              <a:rPr lang="en-GB" sz="1200">
                <a:solidFill>
                  <a:schemeClr val="dk1"/>
                </a:solidFill>
              </a:rPr>
              <a:t>: במהלך המלחמה ניהלו הבריטים מגעים עם הצרפתים וגורמים ערביים על גורל המזרח התיכון. הבריטים העריכו כי פרסום הצהרת בלפור ישחרר אותם מהתחייבויות חשאיות שנתנו לצרפתים ולערבים.</a:t>
            </a:r>
            <a:br>
              <a:rPr lang="en-GB" sz="1200">
                <a:solidFill>
                  <a:schemeClr val="dk1"/>
                </a:solidFill>
              </a:rPr>
            </a:br>
            <a:br>
              <a:rPr lang="en-GB" sz="1200">
                <a:solidFill>
                  <a:schemeClr val="dk1"/>
                </a:solidFill>
              </a:rPr>
            </a:br>
            <a:r>
              <a:rPr b="1" lang="en-GB" sz="1200">
                <a:solidFill>
                  <a:schemeClr val="dk1"/>
                </a:solidFill>
              </a:rPr>
              <a:t>רצון לזכות בתמיכת יהדות העולם</a:t>
            </a:r>
            <a:r>
              <a:rPr lang="en-GB" sz="1200">
                <a:solidFill>
                  <a:schemeClr val="dk1"/>
                </a:solidFill>
              </a:rPr>
              <a:t>: הבריטים העריכו כי ליהודי העולם יש כוח במדינות רבות. הם קיוו כי הצהרת בלפור תסייע להם להשיג את תמיכת יהודי העולם במדינות השונות, תמיכה שעשויה לסייע להם במלחמה ובהסדרים שאחריה. הבריטים העריכו שליהודים יש עוצמה רבה בארצות הברית וברוסיה וביקשו לזכות בתמיכתם.</a:t>
            </a:r>
            <a:br>
              <a:rPr lang="en-GB" sz="1200">
                <a:solidFill>
                  <a:schemeClr val="dk1"/>
                </a:solidFill>
              </a:rPr>
            </a:br>
            <a:br>
              <a:rPr lang="en-GB" sz="1200">
                <a:solidFill>
                  <a:schemeClr val="dk1"/>
                </a:solidFill>
              </a:rPr>
            </a:br>
            <a:r>
              <a:rPr b="1" lang="en-GB" sz="1200">
                <a:solidFill>
                  <a:schemeClr val="dk1"/>
                </a:solidFill>
              </a:rPr>
              <a:t>חשש מפני הצהרה גרמנית</a:t>
            </a:r>
            <a:r>
              <a:rPr lang="en-GB" sz="1200">
                <a:solidFill>
                  <a:schemeClr val="dk1"/>
                </a:solidFill>
              </a:rPr>
              <a:t>: הבריטים ידעו כי גם בגרמניה פועלת הציונות וחששו כי גרמניה תקדים את בריטניה ותצהיר הצהרה דומה, שעשויה לשבש את התוכניות הבריטיות לשליטה במזרח התיכון.</a:t>
            </a:r>
            <a:endParaRPr b="1" sz="12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pic>
        <p:nvPicPr>
          <p:cNvPr id="928" name="Google Shape;928;p134"/>
          <p:cNvPicPr preferRelativeResize="0"/>
          <p:nvPr/>
        </p:nvPicPr>
        <p:blipFill>
          <a:blip r:embed="rId3">
            <a:alphaModFix/>
          </a:blip>
          <a:stretch>
            <a:fillRect/>
          </a:stretch>
        </p:blipFill>
        <p:spPr>
          <a:xfrm>
            <a:off x="1984925" y="115125"/>
            <a:ext cx="4062839" cy="48386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5"/>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כיצד קיבלו את </a:t>
            </a:r>
            <a:r>
              <a:rPr b="1" lang="en-GB" sz="2400">
                <a:solidFill>
                  <a:srgbClr val="4A86E8"/>
                </a:solidFill>
              </a:rPr>
              <a:t>הצהרת בלפור הציונים, היהודים המשתלבים והערבים</a:t>
            </a:r>
            <a:endParaRPr b="1" sz="1600">
              <a:solidFill>
                <a:srgbClr val="1C4587"/>
              </a:solidFill>
            </a:endParaRPr>
          </a:p>
        </p:txBody>
      </p:sp>
      <p:sp>
        <p:nvSpPr>
          <p:cNvPr id="934" name="Google Shape;934;p135"/>
          <p:cNvSpPr txBox="1"/>
          <p:nvPr/>
        </p:nvSpPr>
        <p:spPr>
          <a:xfrm>
            <a:off x="917900" y="1057800"/>
            <a:ext cx="7416000" cy="37830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b="1" lang="en-GB">
                <a:solidFill>
                  <a:schemeClr val="dk1"/>
                </a:solidFill>
              </a:rPr>
              <a:t>הציונים</a:t>
            </a:r>
            <a:r>
              <a:rPr b="1" lang="en-GB">
                <a:solidFill>
                  <a:schemeClr val="dk1"/>
                </a:solidFill>
              </a:rPr>
              <a:t>:</a:t>
            </a:r>
            <a:r>
              <a:rPr lang="en-GB">
                <a:solidFill>
                  <a:schemeClr val="dk1"/>
                </a:solidFill>
              </a:rPr>
              <a:t> הצהרת בלפור הייתה ההישג החשוב ביותר של התנועה הציונית עד כה. מאז הקמתה שאפה התנועה הציונית להגיע להסכמה עם מעצמה על הקמת בית לאומי בארץ ישראל (צ'ארטר) – בהצהרת בלפור הצליחה התנועה הציונית להשיג זאת. בנוסף, בריטניה עמדה לכבוש את ארץ ישראל ולשלוט בה. הצהרת בלפור עוררה בקרב הציונים את התקווה כי הציונות עתידה להתגשם בקרוב. </a:t>
            </a:r>
            <a:endParaRPr>
              <a:solidFill>
                <a:schemeClr val="dk1"/>
              </a:solidFill>
            </a:endParaRPr>
          </a:p>
          <a:p>
            <a:pPr indent="0" lvl="0" marL="0" rtl="1" algn="r">
              <a:lnSpc>
                <a:spcPct val="150000"/>
              </a:lnSpc>
              <a:spcBef>
                <a:spcPts val="0"/>
              </a:spcBef>
              <a:spcAft>
                <a:spcPts val="0"/>
              </a:spcAft>
              <a:buNone/>
            </a:pPr>
            <a:r>
              <a:t/>
            </a:r>
            <a:endParaRPr>
              <a:solidFill>
                <a:schemeClr val="dk1"/>
              </a:solidFill>
            </a:endParaRPr>
          </a:p>
          <a:p>
            <a:pPr indent="0" lvl="0" marL="0" rtl="1" algn="r">
              <a:lnSpc>
                <a:spcPct val="150000"/>
              </a:lnSpc>
              <a:spcBef>
                <a:spcPts val="0"/>
              </a:spcBef>
              <a:spcAft>
                <a:spcPts val="0"/>
              </a:spcAft>
              <a:buNone/>
            </a:pPr>
            <a:r>
              <a:rPr b="1" lang="en-GB">
                <a:solidFill>
                  <a:schemeClr val="dk1"/>
                </a:solidFill>
              </a:rPr>
              <a:t>היהודים המשתלבים:</a:t>
            </a:r>
            <a:r>
              <a:rPr lang="en-GB">
                <a:solidFill>
                  <a:schemeClr val="dk1"/>
                </a:solidFill>
              </a:rPr>
              <a:t> </a:t>
            </a:r>
            <a:r>
              <a:rPr lang="en-GB">
                <a:solidFill>
                  <a:schemeClr val="dk1"/>
                </a:solidFill>
              </a:rPr>
              <a:t>האמנציפציה באירופה אפשרה להרבה יהודים משכילים להיטמע בסביבתם ולהשתלב בכל תחומי החברה והכלכלה . הם ראו עצמם כאזרחים 'בני דת משה', וסיסמתם היתה 'היה אדם בצאתך ויהודי באוהלך'. כאשר פורסמה הצהרת בלפור, היהודים המשתלבים הביעו התנגדותם מתוך חשש שאם יוקם בית יהודי בארץ ישראל, השלטונות יכריחו אותם להגר לשם.</a:t>
            </a:r>
            <a:endParaRPr>
              <a:solidFill>
                <a:schemeClr val="dk1"/>
              </a:solidFill>
            </a:endParaRPr>
          </a:p>
          <a:p>
            <a:pPr indent="0" lvl="0" marL="0" rtl="1" algn="r">
              <a:lnSpc>
                <a:spcPct val="150000"/>
              </a:lnSpc>
              <a:spcBef>
                <a:spcPts val="0"/>
              </a:spcBef>
              <a:spcAft>
                <a:spcPts val="0"/>
              </a:spcAft>
              <a:buNone/>
            </a:pPr>
            <a:r>
              <a:t/>
            </a:r>
            <a:endParaRPr>
              <a:solidFill>
                <a:schemeClr val="dk1"/>
              </a:solidFill>
            </a:endParaRPr>
          </a:p>
          <a:p>
            <a:pPr indent="0" lvl="0" marL="0" rtl="1" algn="r">
              <a:lnSpc>
                <a:spcPct val="150000"/>
              </a:lnSpc>
              <a:spcBef>
                <a:spcPts val="0"/>
              </a:spcBef>
              <a:spcAft>
                <a:spcPts val="0"/>
              </a:spcAft>
              <a:buNone/>
            </a:pPr>
            <a:r>
              <a:rPr b="1" lang="en-GB">
                <a:solidFill>
                  <a:schemeClr val="dk1"/>
                </a:solidFill>
              </a:rPr>
              <a:t>מנקודת מבטם של הערבים:</a:t>
            </a:r>
            <a:r>
              <a:rPr lang="en-GB">
                <a:solidFill>
                  <a:schemeClr val="dk1"/>
                </a:solidFill>
              </a:rPr>
              <a:t> הערבים התנגדו להקמת בית לאומי יהודי בארץ ישראל וקראו להקמת מדינה ערבית. הצהרת בלפור התקבלה בתדהמה ובהתנגדות גדולה בעולם הערבי שהבהירו כי יאבקו בה ולא יסכימו להקמת בית לאומי יהודי בארץ.</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pic>
        <p:nvPicPr>
          <p:cNvPr id="939" name="Google Shape;939;p136"/>
          <p:cNvPicPr preferRelativeResize="0"/>
          <p:nvPr/>
        </p:nvPicPr>
        <p:blipFill>
          <a:blip r:embed="rId3">
            <a:alphaModFix/>
          </a:blip>
          <a:stretch>
            <a:fillRect/>
          </a:stretch>
        </p:blipFill>
        <p:spPr>
          <a:xfrm>
            <a:off x="2146425" y="214525"/>
            <a:ext cx="4077646" cy="4838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37"/>
          <p:cNvSpPr txBox="1"/>
          <p:nvPr/>
        </p:nvSpPr>
        <p:spPr>
          <a:xfrm>
            <a:off x="855325" y="953425"/>
            <a:ext cx="7829400" cy="14253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lang="en-GB" sz="1800"/>
              <a:t>היסטוראפ</a:t>
            </a:r>
            <a:endParaRPr sz="1800"/>
          </a:p>
          <a:p>
            <a:pPr indent="0" lvl="0" marL="0" rtl="1" algn="ctr">
              <a:lnSpc>
                <a:spcPct val="150000"/>
              </a:lnSpc>
              <a:spcBef>
                <a:spcPts val="0"/>
              </a:spcBef>
              <a:spcAft>
                <a:spcPts val="0"/>
              </a:spcAft>
              <a:buNone/>
            </a:pPr>
            <a:r>
              <a:rPr lang="en-GB" sz="1800"/>
              <a:t>הצהרת בלפור</a:t>
            </a:r>
            <a:endParaRPr sz="1800"/>
          </a:p>
          <a:p>
            <a:pPr indent="0" lvl="0" marL="0" rtl="1" algn="ctr">
              <a:lnSpc>
                <a:spcPct val="150000"/>
              </a:lnSpc>
              <a:spcBef>
                <a:spcPts val="0"/>
              </a:spcBef>
              <a:spcAft>
                <a:spcPts val="0"/>
              </a:spcAft>
              <a:buNone/>
            </a:pPr>
            <a:r>
              <a:rPr lang="en-GB" sz="1800" u="sng">
                <a:solidFill>
                  <a:schemeClr val="hlink"/>
                </a:solidFill>
                <a:hlinkClick r:id="rId3"/>
              </a:rPr>
              <a:t>https://www.youtube.com/watch?v=-U3Ss1hUpa8&amp;feature=youtu.be</a:t>
            </a:r>
            <a:endParaRPr sz="1800"/>
          </a:p>
          <a:p>
            <a:pPr indent="0" lvl="0" marL="0" rtl="1" algn="ctr">
              <a:lnSpc>
                <a:spcPct val="150000"/>
              </a:lnSpc>
              <a:spcBef>
                <a:spcPts val="0"/>
              </a:spcBef>
              <a:spcAft>
                <a:spcPts val="0"/>
              </a:spcAft>
              <a:buNone/>
            </a:pPr>
            <a:r>
              <a:t/>
            </a:r>
            <a:endParaRPr sz="1800"/>
          </a:p>
          <a:p>
            <a:pPr indent="0" lvl="0" marL="0" rtl="1" algn="ctr">
              <a:lnSpc>
                <a:spcPct val="150000"/>
              </a:lnSpc>
              <a:spcBef>
                <a:spcPts val="0"/>
              </a:spcBef>
              <a:spcAft>
                <a:spcPts val="0"/>
              </a:spcAft>
              <a:buNone/>
            </a:pPr>
            <a:r>
              <a:t/>
            </a:r>
            <a:endParaRPr sz="18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38"/>
          <p:cNvSpPr txBox="1"/>
          <p:nvPr/>
        </p:nvSpPr>
        <p:spPr>
          <a:xfrm>
            <a:off x="3433550" y="67525"/>
            <a:ext cx="1633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Impact"/>
                <a:ea typeface="Impact"/>
                <a:cs typeface="Impact"/>
                <a:sym typeface="Impact"/>
              </a:rPr>
              <a:t> 5</a:t>
            </a:r>
            <a:endParaRPr b="1" sz="4500">
              <a:solidFill>
                <a:srgbClr val="4A86E8"/>
              </a:solidFill>
              <a:latin typeface="Impact"/>
              <a:ea typeface="Impact"/>
              <a:cs typeface="Impact"/>
              <a:sym typeface="Impact"/>
            </a:endParaRPr>
          </a:p>
        </p:txBody>
      </p:sp>
      <p:pic>
        <p:nvPicPr>
          <p:cNvPr id="950" name="Google Shape;950;p138"/>
          <p:cNvPicPr preferRelativeResize="0"/>
          <p:nvPr/>
        </p:nvPicPr>
        <p:blipFill>
          <a:blip r:embed="rId3">
            <a:alphaModFix/>
          </a:blip>
          <a:stretch>
            <a:fillRect/>
          </a:stretch>
        </p:blipFill>
        <p:spPr>
          <a:xfrm>
            <a:off x="1447800" y="914425"/>
            <a:ext cx="5629275" cy="3752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39"/>
          <p:cNvSpPr txBox="1"/>
          <p:nvPr/>
        </p:nvSpPr>
        <p:spPr>
          <a:xfrm>
            <a:off x="238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השוואה בין התנועה הציונית ותנועות לאומיות אחרות במאה ה-19</a:t>
            </a:r>
            <a:endParaRPr b="1" sz="1600">
              <a:solidFill>
                <a:srgbClr val="1C4587"/>
              </a:solidFill>
            </a:endParaRPr>
          </a:p>
        </p:txBody>
      </p:sp>
      <p:sp>
        <p:nvSpPr>
          <p:cNvPr id="956" name="Google Shape;956;p139"/>
          <p:cNvSpPr txBox="1"/>
          <p:nvPr/>
        </p:nvSpPr>
        <p:spPr>
          <a:xfrm>
            <a:off x="917900" y="1057800"/>
            <a:ext cx="7416000" cy="3783000"/>
          </a:xfrm>
          <a:prstGeom prst="rect">
            <a:avLst/>
          </a:prstGeom>
          <a:noFill/>
          <a:ln>
            <a:noFill/>
          </a:ln>
        </p:spPr>
        <p:txBody>
          <a:bodyPr anchorCtr="0" anchor="ctr" bIns="91425" lIns="91425" spcFirstLastPara="1" rIns="91425" wrap="square" tIns="91425">
            <a:noAutofit/>
          </a:bodyPr>
          <a:lstStyle/>
          <a:p>
            <a:pPr indent="0" lvl="0" marL="0" rtl="1" algn="ctr">
              <a:lnSpc>
                <a:spcPct val="200000"/>
              </a:lnSpc>
              <a:spcBef>
                <a:spcPts val="0"/>
              </a:spcBef>
              <a:spcAft>
                <a:spcPts val="0"/>
              </a:spcAft>
              <a:buNone/>
            </a:pPr>
            <a:r>
              <a:rPr b="1" lang="en-GB" sz="1600">
                <a:solidFill>
                  <a:schemeClr val="dk1"/>
                </a:solidFill>
              </a:rPr>
              <a:t>רקע:</a:t>
            </a:r>
            <a:r>
              <a:rPr lang="en-GB" sz="1600">
                <a:solidFill>
                  <a:schemeClr val="dk1"/>
                </a:solidFill>
              </a:rPr>
              <a:t> </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התנועה הציונית צמחה בסוף המאה ה-19. </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היא הושפעה מעלייתן של תנועות לאומיות אחרות שעלו באירופה. </a:t>
            </a:r>
            <a:endParaRPr sz="1600">
              <a:solidFill>
                <a:schemeClr val="dk1"/>
              </a:solidFill>
            </a:endParaRPr>
          </a:p>
          <a:p>
            <a:pPr indent="0" lvl="0" marL="0" rtl="1" algn="just">
              <a:lnSpc>
                <a:spcPct val="200000"/>
              </a:lnSpc>
              <a:spcBef>
                <a:spcPts val="0"/>
              </a:spcBef>
              <a:spcAft>
                <a:spcPts val="0"/>
              </a:spcAft>
              <a:buNone/>
            </a:pPr>
            <a:r>
              <a:rPr b="1" lang="en-GB" sz="1600">
                <a:solidFill>
                  <a:schemeClr val="dk1"/>
                </a:solidFill>
              </a:rPr>
              <a:t>הציונות הייתה תנועה לאומית יהודית</a:t>
            </a:r>
            <a:r>
              <a:rPr lang="en-GB" sz="1600">
                <a:solidFill>
                  <a:schemeClr val="dk1"/>
                </a:solidFill>
              </a:rPr>
              <a:t>. לציונות היו הרבה מאפיינים המשותפים גם לתנועות הלאומיות האחרות. אולם במקביל, הייתה התנועה הציונית שונה מתנועות האחרות והיו לה מאפיינים ייחודיים משלה.</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nvSpPr>
        <p:spPr>
          <a:xfrm>
            <a:off x="484525" y="137500"/>
            <a:ext cx="81999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בעיית היהודים והפתרון המוצע לה בספרו של הרצל "מדינת היהודים"</a:t>
            </a:r>
            <a:endParaRPr b="1" sz="2200">
              <a:solidFill>
                <a:srgbClr val="4A86E8"/>
              </a:solidFill>
            </a:endParaRPr>
          </a:p>
        </p:txBody>
      </p:sp>
      <p:graphicFrame>
        <p:nvGraphicFramePr>
          <p:cNvPr id="259" name="Google Shape;259;p41"/>
          <p:cNvGraphicFramePr/>
          <p:nvPr/>
        </p:nvGraphicFramePr>
        <p:xfrm>
          <a:off x="416775" y="856000"/>
          <a:ext cx="3000000" cy="3000000"/>
        </p:xfrm>
        <a:graphic>
          <a:graphicData uri="http://schemas.openxmlformats.org/drawingml/2006/table">
            <a:tbl>
              <a:tblPr>
                <a:noFill/>
                <a:tableStyleId>{01BA5C8E-B544-4B56-8A8C-12497D2B661C}</a:tableStyleId>
              </a:tblPr>
              <a:tblGrid>
                <a:gridCol w="4256250"/>
                <a:gridCol w="4256250"/>
              </a:tblGrid>
              <a:tr h="396200">
                <a:tc>
                  <a:txBody>
                    <a:bodyPr/>
                    <a:lstStyle/>
                    <a:p>
                      <a:pPr indent="0" lvl="0" marL="0" rtl="1" algn="ctr">
                        <a:spcBef>
                          <a:spcPts val="0"/>
                        </a:spcBef>
                        <a:spcAft>
                          <a:spcPts val="0"/>
                        </a:spcAft>
                        <a:buNone/>
                      </a:pPr>
                      <a:r>
                        <a:rPr b="1" lang="en-GB">
                          <a:solidFill>
                            <a:srgbClr val="4A86E8"/>
                          </a:solidFill>
                        </a:rPr>
                        <a:t>פיתרון </a:t>
                      </a:r>
                      <a:r>
                        <a:rPr b="1" lang="en-GB">
                          <a:solidFill>
                            <a:srgbClr val="4A86E8"/>
                          </a:solidFill>
                        </a:rPr>
                        <a:t>בעיית היהודים</a:t>
                      </a:r>
                      <a:endParaRPr/>
                    </a:p>
                  </a:txBody>
                  <a:tcPr marT="91425" marB="91425" marR="91425" marL="91425"/>
                </a:tc>
                <a:tc>
                  <a:txBody>
                    <a:bodyPr/>
                    <a:lstStyle/>
                    <a:p>
                      <a:pPr indent="0" lvl="0" marL="0" rtl="1" algn="ctr">
                        <a:spcBef>
                          <a:spcPts val="0"/>
                        </a:spcBef>
                        <a:spcAft>
                          <a:spcPts val="0"/>
                        </a:spcAft>
                        <a:buNone/>
                      </a:pPr>
                      <a:r>
                        <a:rPr b="1" lang="en-GB">
                          <a:solidFill>
                            <a:srgbClr val="4A86E8"/>
                          </a:solidFill>
                        </a:rPr>
                        <a:t>בעיית היהודים</a:t>
                      </a:r>
                      <a:endParaRPr b="1">
                        <a:solidFill>
                          <a:srgbClr val="4A86E8"/>
                        </a:solidFill>
                      </a:endParaRPr>
                    </a:p>
                  </a:txBody>
                  <a:tcPr marT="91425" marB="91425" marR="91425" marL="91425"/>
                </a:tc>
              </a:tr>
              <a:tr h="381000">
                <a:tc>
                  <a:txBody>
                    <a:bodyPr/>
                    <a:lstStyle/>
                    <a:p>
                      <a:pPr indent="0" lvl="0" marL="0" rtl="1" algn="just">
                        <a:spcBef>
                          <a:spcPts val="0"/>
                        </a:spcBef>
                        <a:spcAft>
                          <a:spcPts val="0"/>
                        </a:spcAft>
                        <a:buNone/>
                      </a:pPr>
                      <a:r>
                        <a:rPr b="1" lang="en-GB">
                          <a:solidFill>
                            <a:srgbClr val="434343"/>
                          </a:solidFill>
                        </a:rPr>
                        <a:t>פתרון מדיני: </a:t>
                      </a:r>
                      <a:r>
                        <a:rPr lang="en-GB">
                          <a:solidFill>
                            <a:srgbClr val="434343"/>
                          </a:solidFill>
                        </a:rPr>
                        <a:t>הפתרון שהרצל הציע לבעיית היהודים הוא </a:t>
                      </a:r>
                      <a:r>
                        <a:rPr lang="en-GB" u="sng">
                          <a:solidFill>
                            <a:srgbClr val="434343"/>
                          </a:solidFill>
                        </a:rPr>
                        <a:t>פתרון מדיני</a:t>
                      </a:r>
                      <a:r>
                        <a:rPr lang="en-GB">
                          <a:solidFill>
                            <a:srgbClr val="434343"/>
                          </a:solidFill>
                        </a:rPr>
                        <a:t>: הקמת מדינה יהודית בארץ ישראל. כדי לקימה יש להעלות את השאלה היהודית לסדר היום הבינלאומי, לבוא במשא ומתן דיפלומטי עם מדינות העולם כדי להשיג צ'ארטר - אישור להתיישבות ולהקמת מדינה עצמאית בארץ ישראל. </a:t>
                      </a:r>
                      <a:endParaRPr>
                        <a:solidFill>
                          <a:srgbClr val="434343"/>
                        </a:solidFill>
                      </a:endParaRPr>
                    </a:p>
                  </a:txBody>
                  <a:tcPr marT="91425" marB="91425" marR="91425" marL="91425"/>
                </a:tc>
                <a:tc>
                  <a:txBody>
                    <a:bodyPr/>
                    <a:lstStyle/>
                    <a:p>
                      <a:pPr indent="0" lvl="0" marL="0" rtl="1" algn="r">
                        <a:lnSpc>
                          <a:spcPct val="115000"/>
                        </a:lnSpc>
                        <a:spcBef>
                          <a:spcPts val="0"/>
                        </a:spcBef>
                        <a:spcAft>
                          <a:spcPts val="0"/>
                        </a:spcAft>
                        <a:buNone/>
                      </a:pPr>
                      <a:r>
                        <a:rPr b="1" lang="en-GB">
                          <a:solidFill>
                            <a:srgbClr val="434343"/>
                          </a:solidFill>
                        </a:rPr>
                        <a:t>1</a:t>
                      </a:r>
                      <a:r>
                        <a:rPr b="1" lang="en-GB">
                          <a:solidFill>
                            <a:srgbClr val="434343"/>
                          </a:solidFill>
                        </a:rPr>
                        <a:t>)</a:t>
                      </a:r>
                      <a:r>
                        <a:rPr lang="en-GB">
                          <a:solidFill>
                            <a:srgbClr val="434343"/>
                          </a:solidFill>
                        </a:rPr>
                        <a:t> </a:t>
                      </a:r>
                      <a:r>
                        <a:rPr b="1" lang="en-GB">
                          <a:solidFill>
                            <a:srgbClr val="434343"/>
                          </a:solidFill>
                        </a:rPr>
                        <a:t>האנטישמיות המודרנית</a:t>
                      </a:r>
                      <a:r>
                        <a:rPr lang="en-GB">
                          <a:solidFill>
                            <a:srgbClr val="434343"/>
                          </a:solidFill>
                        </a:rPr>
                        <a:t> היא תופעה חברתית ופוליטית ששורשיה בעבר והיא מתעצמת ומסכנת את קיומם של היהודים.  האנטישמיות תמצא בכל מקום שאליו יגיעו יהודים ואין טעם בניסיונות ההגירה.  </a:t>
                      </a:r>
                      <a:endParaRPr>
                        <a:solidFill>
                          <a:srgbClr val="434343"/>
                        </a:solidFill>
                      </a:endParaRPr>
                    </a:p>
                  </a:txBody>
                  <a:tcPr marT="91425" marB="91425" marR="91425" marL="91425"/>
                </a:tc>
              </a:tr>
              <a:tr h="381000">
                <a:tc>
                  <a:txBody>
                    <a:bodyPr/>
                    <a:lstStyle/>
                    <a:p>
                      <a:pPr indent="0" lvl="0" marL="0" rtl="1" algn="just">
                        <a:spcBef>
                          <a:spcPts val="0"/>
                        </a:spcBef>
                        <a:spcAft>
                          <a:spcPts val="0"/>
                        </a:spcAft>
                        <a:buClr>
                          <a:schemeClr val="dk1"/>
                        </a:buClr>
                        <a:buSzPts val="1100"/>
                        <a:buFont typeface="Arial"/>
                        <a:buNone/>
                      </a:pPr>
                      <a:r>
                        <a:rPr b="1" lang="en-GB">
                          <a:solidFill>
                            <a:srgbClr val="434343"/>
                          </a:solidFill>
                        </a:rPr>
                        <a:t>הקמת שני גופים ארגוניים- </a:t>
                      </a:r>
                      <a:endParaRPr u="sng">
                        <a:solidFill>
                          <a:srgbClr val="434343"/>
                        </a:solidFill>
                      </a:endParaRPr>
                    </a:p>
                    <a:p>
                      <a:pPr indent="0" lvl="0" marL="0" rtl="1" algn="just">
                        <a:spcBef>
                          <a:spcPts val="0"/>
                        </a:spcBef>
                        <a:spcAft>
                          <a:spcPts val="0"/>
                        </a:spcAft>
                        <a:buClr>
                          <a:schemeClr val="dk1"/>
                        </a:buClr>
                        <a:buSzPts val="1100"/>
                        <a:buFont typeface="Arial"/>
                        <a:buNone/>
                      </a:pPr>
                      <a:r>
                        <a:rPr b="1" lang="en-GB">
                          <a:solidFill>
                            <a:srgbClr val="434343"/>
                          </a:solidFill>
                        </a:rPr>
                        <a:t>אגודת היהודים -</a:t>
                      </a:r>
                      <a:r>
                        <a:rPr lang="en-GB">
                          <a:solidFill>
                            <a:srgbClr val="434343"/>
                          </a:solidFill>
                        </a:rPr>
                        <a:t> תהיה אחראית על הפעילות הדיפלומטית והפוליטית כדי להקים מדינה יהודית.</a:t>
                      </a:r>
                      <a:endParaRPr>
                        <a:solidFill>
                          <a:srgbClr val="434343"/>
                        </a:solidFill>
                      </a:endParaRPr>
                    </a:p>
                    <a:p>
                      <a:pPr indent="0" lvl="0" marL="0" rtl="1" algn="just">
                        <a:spcBef>
                          <a:spcPts val="0"/>
                        </a:spcBef>
                        <a:spcAft>
                          <a:spcPts val="0"/>
                        </a:spcAft>
                        <a:buClr>
                          <a:schemeClr val="dk1"/>
                        </a:buClr>
                        <a:buSzPts val="1100"/>
                        <a:buFont typeface="Arial"/>
                        <a:buNone/>
                      </a:pPr>
                      <a:r>
                        <a:rPr b="1" lang="en-GB">
                          <a:solidFill>
                            <a:srgbClr val="434343"/>
                          </a:solidFill>
                        </a:rPr>
                        <a:t>חברת היהודים -</a:t>
                      </a:r>
                      <a:r>
                        <a:rPr lang="en-GB">
                          <a:solidFill>
                            <a:srgbClr val="434343"/>
                          </a:solidFill>
                        </a:rPr>
                        <a:t> אחראית על הפעילות הכלכלית, טיפול בענייני רכוש היהודים באירופה רכישת הקרקעות בארץ ישראל  והכשרתן וארגון העלייה וההתיישבות. </a:t>
                      </a:r>
                      <a:endParaRPr>
                        <a:solidFill>
                          <a:srgbClr val="434343"/>
                        </a:solidFill>
                      </a:endParaRPr>
                    </a:p>
                  </a:txBody>
                  <a:tcPr marT="91425" marB="91425" marR="91425" marL="91425"/>
                </a:tc>
                <a:tc>
                  <a:txBody>
                    <a:bodyPr/>
                    <a:lstStyle/>
                    <a:p>
                      <a:pPr indent="0" lvl="0" marL="0" rtl="1" algn="r">
                        <a:lnSpc>
                          <a:spcPct val="115000"/>
                        </a:lnSpc>
                        <a:spcBef>
                          <a:spcPts val="0"/>
                        </a:spcBef>
                        <a:spcAft>
                          <a:spcPts val="0"/>
                        </a:spcAft>
                        <a:buClr>
                          <a:schemeClr val="dk1"/>
                        </a:buClr>
                        <a:buSzPts val="1100"/>
                        <a:buFont typeface="Arial"/>
                        <a:buNone/>
                      </a:pPr>
                      <a:r>
                        <a:rPr b="1" lang="en-GB">
                          <a:solidFill>
                            <a:srgbClr val="434343"/>
                          </a:solidFill>
                        </a:rPr>
                        <a:t>2)</a:t>
                      </a:r>
                      <a:r>
                        <a:rPr lang="en-GB">
                          <a:solidFill>
                            <a:srgbClr val="434343"/>
                          </a:solidFill>
                        </a:rPr>
                        <a:t> </a:t>
                      </a:r>
                      <a:r>
                        <a:rPr b="1" lang="en-GB">
                          <a:solidFill>
                            <a:srgbClr val="434343"/>
                          </a:solidFill>
                        </a:rPr>
                        <a:t>כישלון האמנסיפציה-</a:t>
                      </a:r>
                      <a:r>
                        <a:rPr lang="en-GB">
                          <a:solidFill>
                            <a:srgbClr val="434343"/>
                          </a:solidFill>
                        </a:rPr>
                        <a:t> כיוון שהעמים עדיין רואים ביהודי זר שמנסה לדחוק את אנשי המקום. אין סיכוי להצלחת האמנסיפציה כיוון שהיא קיימת רק בחוק, והציבור לא מקיים אותה וממשיך באפליה כלפי היהודים. השנאה כלפי היהודים עמוקה ולכן האמנסיפציה נכשלה. </a:t>
                      </a:r>
                      <a:endParaRPr>
                        <a:solidFill>
                          <a:srgbClr val="434343"/>
                        </a:solidFill>
                      </a:endParaRPr>
                    </a:p>
                  </a:txBody>
                  <a:tcPr marT="91425" marB="91425" marR="91425" marL="91425"/>
                </a:tc>
              </a:tr>
              <a:tr h="381000">
                <a:tc>
                  <a:txBody>
                    <a:bodyPr/>
                    <a:lstStyle/>
                    <a:p>
                      <a:pPr indent="0" lvl="0" marL="0" rtl="1" algn="just">
                        <a:spcBef>
                          <a:spcPts val="0"/>
                        </a:spcBef>
                        <a:spcAft>
                          <a:spcPts val="0"/>
                        </a:spcAft>
                        <a:buNone/>
                      </a:pPr>
                      <a:r>
                        <a:rPr b="1" lang="en-GB">
                          <a:solidFill>
                            <a:srgbClr val="434343"/>
                          </a:solidFill>
                        </a:rPr>
                        <a:t>חיזוק התודעה הלאומית:</a:t>
                      </a:r>
                      <a:r>
                        <a:rPr lang="en-GB">
                          <a:solidFill>
                            <a:srgbClr val="434343"/>
                          </a:solidFill>
                        </a:rPr>
                        <a:t> יש לשכנע את היהודים בכך שהם עם ככל העמים שיש לו עבר משותף, היסטוריה ועתיד משותפים.</a:t>
                      </a:r>
                      <a:endParaRPr>
                        <a:solidFill>
                          <a:srgbClr val="434343"/>
                        </a:solidFill>
                      </a:endParaRPr>
                    </a:p>
                  </a:txBody>
                  <a:tcPr marT="91425" marB="91425" marR="91425" marL="91425"/>
                </a:tc>
                <a:tc>
                  <a:txBody>
                    <a:bodyPr/>
                    <a:lstStyle/>
                    <a:p>
                      <a:pPr indent="0" lvl="0" marL="0" rtl="1" algn="r">
                        <a:lnSpc>
                          <a:spcPct val="115000"/>
                        </a:lnSpc>
                        <a:spcBef>
                          <a:spcPts val="0"/>
                        </a:spcBef>
                        <a:spcAft>
                          <a:spcPts val="0"/>
                        </a:spcAft>
                        <a:buClr>
                          <a:schemeClr val="dk1"/>
                        </a:buClr>
                        <a:buSzPts val="1100"/>
                        <a:buFont typeface="Arial"/>
                        <a:buNone/>
                      </a:pPr>
                      <a:r>
                        <a:rPr b="1" lang="en-GB">
                          <a:solidFill>
                            <a:srgbClr val="434343"/>
                          </a:solidFill>
                        </a:rPr>
                        <a:t>3)</a:t>
                      </a:r>
                      <a:r>
                        <a:rPr lang="en-GB">
                          <a:solidFill>
                            <a:srgbClr val="434343"/>
                          </a:solidFill>
                        </a:rPr>
                        <a:t> </a:t>
                      </a:r>
                      <a:r>
                        <a:rPr b="1" lang="en-GB">
                          <a:solidFill>
                            <a:srgbClr val="434343"/>
                          </a:solidFill>
                        </a:rPr>
                        <a:t>הבעיה היא לאומית-</a:t>
                      </a:r>
                      <a:r>
                        <a:rPr lang="en-GB">
                          <a:solidFill>
                            <a:srgbClr val="434343"/>
                          </a:solidFill>
                        </a:rPr>
                        <a:t> העם היהודי הוא עם ללא מדינה ואינו מתקבל כחלק מהלאום בתחומו הוא חי ולכן עליו להקים מסגרת משלו.</a:t>
                      </a:r>
                      <a:endParaRPr>
                        <a:solidFill>
                          <a:srgbClr val="434343"/>
                        </a:solidFill>
                      </a:endParaRPr>
                    </a:p>
                  </a:txBody>
                  <a:tcPr marT="91425" marB="91425" marR="91425" marL="91425"/>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pic>
        <p:nvPicPr>
          <p:cNvPr id="961" name="Google Shape;961;p140"/>
          <p:cNvPicPr preferRelativeResize="0"/>
          <p:nvPr/>
        </p:nvPicPr>
        <p:blipFill>
          <a:blip r:embed="rId3">
            <a:alphaModFix/>
          </a:blip>
          <a:stretch>
            <a:fillRect/>
          </a:stretch>
        </p:blipFill>
        <p:spPr>
          <a:xfrm rot="5400000">
            <a:off x="2200938" y="-1722388"/>
            <a:ext cx="4668925" cy="8373650"/>
          </a:xfrm>
          <a:prstGeom prst="rect">
            <a:avLst/>
          </a:prstGeom>
          <a:noFill/>
          <a:ln>
            <a:noFill/>
          </a:ln>
        </p:spPr>
      </p:pic>
      <p:sp>
        <p:nvSpPr>
          <p:cNvPr id="962" name="Google Shape;962;p140"/>
          <p:cNvSpPr txBox="1"/>
          <p:nvPr/>
        </p:nvSpPr>
        <p:spPr>
          <a:xfrm>
            <a:off x="836300" y="706575"/>
            <a:ext cx="7283400" cy="36930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u="sng"/>
              <a:t>כתב חידה:</a:t>
            </a:r>
            <a:endParaRPr b="1" u="sng"/>
          </a:p>
          <a:p>
            <a:pPr indent="0" lvl="0" marL="0" rtl="1" algn="r">
              <a:lnSpc>
                <a:spcPct val="150000"/>
              </a:lnSpc>
              <a:spcBef>
                <a:spcPts val="0"/>
              </a:spcBef>
              <a:spcAft>
                <a:spcPts val="0"/>
              </a:spcAft>
              <a:buNone/>
            </a:pPr>
            <a:r>
              <a:rPr lang="en-GB"/>
              <a:t>לפניכם שתי טבלאות. </a:t>
            </a:r>
            <a:endParaRPr/>
          </a:p>
          <a:p>
            <a:pPr indent="0" lvl="0" marL="0" rtl="1" algn="r">
              <a:lnSpc>
                <a:spcPct val="150000"/>
              </a:lnSpc>
              <a:spcBef>
                <a:spcPts val="0"/>
              </a:spcBef>
              <a:spcAft>
                <a:spcPts val="0"/>
              </a:spcAft>
              <a:buNone/>
            </a:pPr>
            <a:r>
              <a:rPr lang="en-GB"/>
              <a:t>בכל טבלה השוואה בין התנועה הציונית לתנועות הלאומיות האחרות שצמחו באירופה במאה ה-19 לפי קריטריונים.</a:t>
            </a:r>
            <a:endParaRPr/>
          </a:p>
          <a:p>
            <a:pPr indent="0" lvl="0" marL="0" rtl="1" algn="r">
              <a:lnSpc>
                <a:spcPct val="150000"/>
              </a:lnSpc>
              <a:spcBef>
                <a:spcPts val="0"/>
              </a:spcBef>
              <a:spcAft>
                <a:spcPts val="0"/>
              </a:spcAft>
              <a:buNone/>
            </a:pPr>
            <a:r>
              <a:rPr lang="en-GB"/>
              <a:t>בטבלה אחת נקודות הדימיון בינהם, ובטבלה השניה נקודות השוני.</a:t>
            </a:r>
            <a:endParaRPr/>
          </a:p>
          <a:p>
            <a:pPr indent="0" lvl="0" marL="0" rtl="1" algn="r">
              <a:lnSpc>
                <a:spcPct val="150000"/>
              </a:lnSpc>
              <a:spcBef>
                <a:spcPts val="0"/>
              </a:spcBef>
              <a:spcAft>
                <a:spcPts val="0"/>
              </a:spcAft>
              <a:buNone/>
            </a:pPr>
            <a:r>
              <a:rPr lang="en-GB"/>
              <a:t>עליכם להניח את הכרטיסיות במקומות המתאימים בטבלאות.</a:t>
            </a:r>
            <a:endParaRPr/>
          </a:p>
          <a:p>
            <a:pPr indent="0" lvl="0" marL="0" rtl="1" algn="r">
              <a:lnSpc>
                <a:spcPct val="150000"/>
              </a:lnSpc>
              <a:spcBef>
                <a:spcPts val="0"/>
              </a:spcBef>
              <a:spcAft>
                <a:spcPts val="0"/>
              </a:spcAft>
              <a:buNone/>
            </a:pPr>
            <a:r>
              <a:rPr lang="en-GB"/>
              <a:t>אחרי שסיימתם, המירו את האות העברית העתיקה שמופיעה בפינת כל כרטיסיה לפי קוד הפיענוח שיחולק לכם.</a:t>
            </a:r>
            <a:endParaRPr/>
          </a:p>
          <a:p>
            <a:pPr indent="0" lvl="0" marL="0" rtl="1" algn="r">
              <a:lnSpc>
                <a:spcPct val="150000"/>
              </a:lnSpc>
              <a:spcBef>
                <a:spcPts val="0"/>
              </a:spcBef>
              <a:spcAft>
                <a:spcPts val="0"/>
              </a:spcAft>
              <a:buNone/>
            </a:pPr>
            <a:r>
              <a:rPr lang="en-GB"/>
              <a:t>קראו את האותיות שקיבלתם מימין לשמאל בכל שורה, שורה אחר שורה מלמעלה למטה, בטבלת הדימיון קודם ואחר כך בטבלת השוני.</a:t>
            </a:r>
            <a:endParaRPr/>
          </a:p>
          <a:p>
            <a:pPr indent="0" lvl="0" marL="0" rtl="1" algn="r">
              <a:lnSpc>
                <a:spcPct val="150000"/>
              </a:lnSpc>
              <a:spcBef>
                <a:spcPts val="0"/>
              </a:spcBef>
              <a:spcAft>
                <a:spcPts val="0"/>
              </a:spcAft>
              <a:buNone/>
            </a:pPr>
            <a:r>
              <a:rPr lang="en-GB"/>
              <a:t>מצאו מהן המילים המסתתרות.</a:t>
            </a:r>
            <a:endParaRPr/>
          </a:p>
          <a:p>
            <a:pPr indent="0" lvl="0" marL="0" rtl="1" algn="r">
              <a:lnSpc>
                <a:spcPct val="150000"/>
              </a:lnSpc>
              <a:spcBef>
                <a:spcPts val="0"/>
              </a:spcBef>
              <a:spcAft>
                <a:spcPts val="0"/>
              </a:spcAft>
              <a:buNone/>
            </a:pPr>
            <a:r>
              <a:rPr lang="en-GB"/>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pic>
        <p:nvPicPr>
          <p:cNvPr id="967" name="Google Shape;967;p141"/>
          <p:cNvPicPr preferRelativeResize="0"/>
          <p:nvPr/>
        </p:nvPicPr>
        <p:blipFill>
          <a:blip r:embed="rId3">
            <a:alphaModFix/>
          </a:blip>
          <a:stretch>
            <a:fillRect/>
          </a:stretch>
        </p:blipFill>
        <p:spPr>
          <a:xfrm>
            <a:off x="152400" y="152400"/>
            <a:ext cx="6720416" cy="4838699"/>
          </a:xfrm>
          <a:prstGeom prst="rect">
            <a:avLst/>
          </a:prstGeom>
          <a:noFill/>
          <a:ln>
            <a:noFill/>
          </a:ln>
        </p:spPr>
      </p:pic>
      <p:sp>
        <p:nvSpPr>
          <p:cNvPr id="968" name="Google Shape;968;p141"/>
          <p:cNvSpPr txBox="1"/>
          <p:nvPr/>
        </p:nvSpPr>
        <p:spPr>
          <a:xfrm>
            <a:off x="7506400" y="782400"/>
            <a:ext cx="1260600" cy="7854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2000" u="sng"/>
              <a:t>נקודות דימיון</a:t>
            </a:r>
            <a:endParaRPr sz="2000" u="sng"/>
          </a:p>
        </p:txBody>
      </p:sp>
      <p:pic>
        <p:nvPicPr>
          <p:cNvPr id="969" name="Google Shape;969;p141"/>
          <p:cNvPicPr preferRelativeResize="0"/>
          <p:nvPr/>
        </p:nvPicPr>
        <p:blipFill>
          <a:blip r:embed="rId4">
            <a:alphaModFix/>
          </a:blip>
          <a:stretch>
            <a:fillRect/>
          </a:stretch>
        </p:blipFill>
        <p:spPr>
          <a:xfrm>
            <a:off x="7288966" y="1758200"/>
            <a:ext cx="1695450" cy="1123950"/>
          </a:xfrm>
          <a:prstGeom prst="rect">
            <a:avLst/>
          </a:prstGeom>
          <a:noFill/>
          <a:ln>
            <a:noFill/>
          </a:ln>
        </p:spPr>
      </p:pic>
      <p:sp>
        <p:nvSpPr>
          <p:cNvPr id="970" name="Google Shape;970;p141"/>
          <p:cNvSpPr/>
          <p:nvPr/>
        </p:nvSpPr>
        <p:spPr>
          <a:xfrm>
            <a:off x="3186350" y="446675"/>
            <a:ext cx="2875800" cy="10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1"/>
          <p:cNvSpPr/>
          <p:nvPr/>
        </p:nvSpPr>
        <p:spPr>
          <a:xfrm>
            <a:off x="3186350" y="1567800"/>
            <a:ext cx="2875800" cy="73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1"/>
          <p:cNvSpPr/>
          <p:nvPr/>
        </p:nvSpPr>
        <p:spPr>
          <a:xfrm>
            <a:off x="247600" y="446675"/>
            <a:ext cx="2875800" cy="10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1"/>
          <p:cNvSpPr/>
          <p:nvPr/>
        </p:nvSpPr>
        <p:spPr>
          <a:xfrm>
            <a:off x="214550" y="1567800"/>
            <a:ext cx="2875800" cy="73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1"/>
          <p:cNvSpPr/>
          <p:nvPr/>
        </p:nvSpPr>
        <p:spPr>
          <a:xfrm>
            <a:off x="214550" y="2359800"/>
            <a:ext cx="2875800" cy="82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1"/>
          <p:cNvSpPr/>
          <p:nvPr/>
        </p:nvSpPr>
        <p:spPr>
          <a:xfrm>
            <a:off x="3186350" y="2359650"/>
            <a:ext cx="2875800" cy="82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1"/>
          <p:cNvSpPr/>
          <p:nvPr/>
        </p:nvSpPr>
        <p:spPr>
          <a:xfrm>
            <a:off x="214550" y="3274200"/>
            <a:ext cx="2875800" cy="85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1"/>
          <p:cNvSpPr/>
          <p:nvPr/>
        </p:nvSpPr>
        <p:spPr>
          <a:xfrm>
            <a:off x="3186350" y="3274200"/>
            <a:ext cx="2875800" cy="85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1"/>
          <p:cNvSpPr/>
          <p:nvPr/>
        </p:nvSpPr>
        <p:spPr>
          <a:xfrm>
            <a:off x="3186350" y="4218450"/>
            <a:ext cx="2875800" cy="67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1"/>
          <p:cNvSpPr/>
          <p:nvPr/>
        </p:nvSpPr>
        <p:spPr>
          <a:xfrm>
            <a:off x="214550" y="4218450"/>
            <a:ext cx="2875800" cy="67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pic>
        <p:nvPicPr>
          <p:cNvPr id="984" name="Google Shape;984;p142"/>
          <p:cNvPicPr preferRelativeResize="0"/>
          <p:nvPr/>
        </p:nvPicPr>
        <p:blipFill>
          <a:blip r:embed="rId3">
            <a:alphaModFix/>
          </a:blip>
          <a:stretch>
            <a:fillRect/>
          </a:stretch>
        </p:blipFill>
        <p:spPr>
          <a:xfrm>
            <a:off x="228600" y="76200"/>
            <a:ext cx="6479548" cy="4991100"/>
          </a:xfrm>
          <a:prstGeom prst="rect">
            <a:avLst/>
          </a:prstGeom>
          <a:noFill/>
          <a:ln>
            <a:noFill/>
          </a:ln>
        </p:spPr>
      </p:pic>
      <p:pic>
        <p:nvPicPr>
          <p:cNvPr id="985" name="Google Shape;985;p142"/>
          <p:cNvPicPr preferRelativeResize="0"/>
          <p:nvPr/>
        </p:nvPicPr>
        <p:blipFill>
          <a:blip r:embed="rId4">
            <a:alphaModFix/>
          </a:blip>
          <a:stretch>
            <a:fillRect/>
          </a:stretch>
        </p:blipFill>
        <p:spPr>
          <a:xfrm>
            <a:off x="7082575" y="1594950"/>
            <a:ext cx="1971675" cy="1581150"/>
          </a:xfrm>
          <a:prstGeom prst="rect">
            <a:avLst/>
          </a:prstGeom>
          <a:noFill/>
          <a:ln>
            <a:noFill/>
          </a:ln>
        </p:spPr>
      </p:pic>
      <p:sp>
        <p:nvSpPr>
          <p:cNvPr id="986" name="Google Shape;986;p142"/>
          <p:cNvSpPr txBox="1"/>
          <p:nvPr/>
        </p:nvSpPr>
        <p:spPr>
          <a:xfrm>
            <a:off x="7506400" y="782400"/>
            <a:ext cx="1260600" cy="7854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2000" u="sng"/>
              <a:t>נקודות שוני</a:t>
            </a:r>
            <a:endParaRPr sz="2000" u="sng"/>
          </a:p>
        </p:txBody>
      </p:sp>
      <p:sp>
        <p:nvSpPr>
          <p:cNvPr id="987" name="Google Shape;987;p142"/>
          <p:cNvSpPr/>
          <p:nvPr/>
        </p:nvSpPr>
        <p:spPr>
          <a:xfrm>
            <a:off x="323325" y="1504525"/>
            <a:ext cx="2711100" cy="170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2"/>
          <p:cNvSpPr/>
          <p:nvPr/>
        </p:nvSpPr>
        <p:spPr>
          <a:xfrm>
            <a:off x="3171375" y="782400"/>
            <a:ext cx="2711100" cy="67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2"/>
          <p:cNvSpPr/>
          <p:nvPr/>
        </p:nvSpPr>
        <p:spPr>
          <a:xfrm>
            <a:off x="323225" y="345150"/>
            <a:ext cx="2711100" cy="35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2"/>
          <p:cNvSpPr/>
          <p:nvPr/>
        </p:nvSpPr>
        <p:spPr>
          <a:xfrm>
            <a:off x="3110350" y="3259850"/>
            <a:ext cx="2772000" cy="123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2"/>
          <p:cNvSpPr/>
          <p:nvPr/>
        </p:nvSpPr>
        <p:spPr>
          <a:xfrm>
            <a:off x="323225" y="3291525"/>
            <a:ext cx="2727000" cy="170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2"/>
          <p:cNvSpPr/>
          <p:nvPr/>
        </p:nvSpPr>
        <p:spPr>
          <a:xfrm>
            <a:off x="3171375" y="345150"/>
            <a:ext cx="2711100" cy="35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2"/>
          <p:cNvSpPr/>
          <p:nvPr/>
        </p:nvSpPr>
        <p:spPr>
          <a:xfrm>
            <a:off x="323225" y="782400"/>
            <a:ext cx="2711100" cy="67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2"/>
          <p:cNvSpPr/>
          <p:nvPr/>
        </p:nvSpPr>
        <p:spPr>
          <a:xfrm>
            <a:off x="3171375" y="1504525"/>
            <a:ext cx="2711100" cy="170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pic>
        <p:nvPicPr>
          <p:cNvPr id="999" name="Google Shape;999;p143"/>
          <p:cNvPicPr preferRelativeResize="0"/>
          <p:nvPr/>
        </p:nvPicPr>
        <p:blipFill>
          <a:blip r:embed="rId3">
            <a:alphaModFix/>
          </a:blip>
          <a:stretch>
            <a:fillRect/>
          </a:stretch>
        </p:blipFill>
        <p:spPr>
          <a:xfrm>
            <a:off x="152400" y="152400"/>
            <a:ext cx="6720416" cy="4838699"/>
          </a:xfrm>
          <a:prstGeom prst="rect">
            <a:avLst/>
          </a:prstGeom>
          <a:noFill/>
          <a:ln>
            <a:noFill/>
          </a:ln>
        </p:spPr>
      </p:pic>
      <p:sp>
        <p:nvSpPr>
          <p:cNvPr id="1000" name="Google Shape;1000;p143"/>
          <p:cNvSpPr txBox="1"/>
          <p:nvPr/>
        </p:nvSpPr>
        <p:spPr>
          <a:xfrm>
            <a:off x="7506400" y="782400"/>
            <a:ext cx="1260600" cy="7854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2000" u="sng"/>
              <a:t>נקודות דימיון</a:t>
            </a:r>
            <a:endParaRPr sz="2000" u="sng"/>
          </a:p>
        </p:txBody>
      </p:sp>
      <p:pic>
        <p:nvPicPr>
          <p:cNvPr id="1001" name="Google Shape;1001;p143"/>
          <p:cNvPicPr preferRelativeResize="0"/>
          <p:nvPr/>
        </p:nvPicPr>
        <p:blipFill>
          <a:blip r:embed="rId4">
            <a:alphaModFix/>
          </a:blip>
          <a:stretch>
            <a:fillRect/>
          </a:stretch>
        </p:blipFill>
        <p:spPr>
          <a:xfrm>
            <a:off x="7288966" y="1758200"/>
            <a:ext cx="1695450" cy="1123950"/>
          </a:xfrm>
          <a:prstGeom prst="rect">
            <a:avLst/>
          </a:prstGeom>
          <a:noFill/>
          <a:ln>
            <a:noFill/>
          </a:ln>
        </p:spPr>
      </p:pic>
      <p:pic>
        <p:nvPicPr>
          <p:cNvPr id="1002" name="Google Shape;1002;p143"/>
          <p:cNvPicPr preferRelativeResize="0"/>
          <p:nvPr/>
        </p:nvPicPr>
        <p:blipFill>
          <a:blip r:embed="rId5">
            <a:alphaModFix/>
          </a:blip>
          <a:stretch>
            <a:fillRect/>
          </a:stretch>
        </p:blipFill>
        <p:spPr>
          <a:xfrm>
            <a:off x="3174475" y="1297725"/>
            <a:ext cx="264875" cy="217325"/>
          </a:xfrm>
          <a:prstGeom prst="rect">
            <a:avLst/>
          </a:prstGeom>
          <a:noFill/>
          <a:ln>
            <a:noFill/>
          </a:ln>
        </p:spPr>
      </p:pic>
      <p:pic>
        <p:nvPicPr>
          <p:cNvPr id="1003" name="Google Shape;1003;p143"/>
          <p:cNvPicPr preferRelativeResize="0"/>
          <p:nvPr/>
        </p:nvPicPr>
        <p:blipFill>
          <a:blip r:embed="rId6">
            <a:alphaModFix/>
          </a:blip>
          <a:stretch>
            <a:fillRect/>
          </a:stretch>
        </p:blipFill>
        <p:spPr>
          <a:xfrm>
            <a:off x="272791" y="1181675"/>
            <a:ext cx="247650" cy="333375"/>
          </a:xfrm>
          <a:prstGeom prst="rect">
            <a:avLst/>
          </a:prstGeom>
          <a:noFill/>
          <a:ln>
            <a:noFill/>
          </a:ln>
        </p:spPr>
      </p:pic>
      <p:pic>
        <p:nvPicPr>
          <p:cNvPr id="1004" name="Google Shape;1004;p143"/>
          <p:cNvPicPr preferRelativeResize="0"/>
          <p:nvPr/>
        </p:nvPicPr>
        <p:blipFill rotWithShape="1">
          <a:blip r:embed="rId7">
            <a:alphaModFix/>
          </a:blip>
          <a:srcRect b="9832" l="28032" r="15698" t="10359"/>
          <a:stretch/>
        </p:blipFill>
        <p:spPr>
          <a:xfrm>
            <a:off x="3187525" y="2049475"/>
            <a:ext cx="139350" cy="266050"/>
          </a:xfrm>
          <a:prstGeom prst="rect">
            <a:avLst/>
          </a:prstGeom>
          <a:noFill/>
          <a:ln>
            <a:noFill/>
          </a:ln>
        </p:spPr>
      </p:pic>
      <p:pic>
        <p:nvPicPr>
          <p:cNvPr id="1005" name="Google Shape;1005;p143"/>
          <p:cNvPicPr preferRelativeResize="0"/>
          <p:nvPr/>
        </p:nvPicPr>
        <p:blipFill>
          <a:blip r:embed="rId8">
            <a:alphaModFix/>
          </a:blip>
          <a:stretch>
            <a:fillRect/>
          </a:stretch>
        </p:blipFill>
        <p:spPr>
          <a:xfrm>
            <a:off x="228441" y="2087250"/>
            <a:ext cx="238125" cy="190500"/>
          </a:xfrm>
          <a:prstGeom prst="rect">
            <a:avLst/>
          </a:prstGeom>
          <a:noFill/>
          <a:ln>
            <a:noFill/>
          </a:ln>
        </p:spPr>
      </p:pic>
      <p:pic>
        <p:nvPicPr>
          <p:cNvPr id="1006" name="Google Shape;1006;p143"/>
          <p:cNvPicPr preferRelativeResize="0"/>
          <p:nvPr/>
        </p:nvPicPr>
        <p:blipFill>
          <a:blip r:embed="rId9">
            <a:alphaModFix/>
          </a:blip>
          <a:stretch>
            <a:fillRect/>
          </a:stretch>
        </p:blipFill>
        <p:spPr>
          <a:xfrm>
            <a:off x="3187516" y="2882150"/>
            <a:ext cx="257175" cy="323850"/>
          </a:xfrm>
          <a:prstGeom prst="rect">
            <a:avLst/>
          </a:prstGeom>
          <a:noFill/>
          <a:ln>
            <a:noFill/>
          </a:ln>
        </p:spPr>
      </p:pic>
      <p:pic>
        <p:nvPicPr>
          <p:cNvPr id="1007" name="Google Shape;1007;p143"/>
          <p:cNvPicPr preferRelativeResize="0"/>
          <p:nvPr/>
        </p:nvPicPr>
        <p:blipFill rotWithShape="1">
          <a:blip r:embed="rId10">
            <a:alphaModFix/>
          </a:blip>
          <a:srcRect b="7621" l="0" r="0" t="0"/>
          <a:stretch/>
        </p:blipFill>
        <p:spPr>
          <a:xfrm>
            <a:off x="237975" y="2820249"/>
            <a:ext cx="219075" cy="413550"/>
          </a:xfrm>
          <a:prstGeom prst="rect">
            <a:avLst/>
          </a:prstGeom>
          <a:noFill/>
          <a:ln>
            <a:noFill/>
          </a:ln>
        </p:spPr>
      </p:pic>
      <p:pic>
        <p:nvPicPr>
          <p:cNvPr id="1008" name="Google Shape;1008;p143"/>
          <p:cNvPicPr preferRelativeResize="0"/>
          <p:nvPr/>
        </p:nvPicPr>
        <p:blipFill rotWithShape="1">
          <a:blip r:embed="rId11">
            <a:alphaModFix/>
          </a:blip>
          <a:srcRect b="9268" l="0" r="0" t="14633"/>
          <a:stretch/>
        </p:blipFill>
        <p:spPr>
          <a:xfrm>
            <a:off x="3183675" y="3931300"/>
            <a:ext cx="264875" cy="223350"/>
          </a:xfrm>
          <a:prstGeom prst="rect">
            <a:avLst/>
          </a:prstGeom>
          <a:noFill/>
          <a:ln>
            <a:noFill/>
          </a:ln>
        </p:spPr>
      </p:pic>
      <p:pic>
        <p:nvPicPr>
          <p:cNvPr id="1009" name="Google Shape;1009;p143"/>
          <p:cNvPicPr preferRelativeResize="0"/>
          <p:nvPr/>
        </p:nvPicPr>
        <p:blipFill rotWithShape="1">
          <a:blip r:embed="rId7">
            <a:alphaModFix/>
          </a:blip>
          <a:srcRect b="9832" l="28032" r="15698" t="10359"/>
          <a:stretch/>
        </p:blipFill>
        <p:spPr>
          <a:xfrm>
            <a:off x="215725" y="3878275"/>
            <a:ext cx="139350" cy="266050"/>
          </a:xfrm>
          <a:prstGeom prst="rect">
            <a:avLst/>
          </a:prstGeom>
          <a:noFill/>
          <a:ln>
            <a:noFill/>
          </a:ln>
        </p:spPr>
      </p:pic>
      <p:pic>
        <p:nvPicPr>
          <p:cNvPr id="1010" name="Google Shape;1010;p143"/>
          <p:cNvPicPr preferRelativeResize="0"/>
          <p:nvPr/>
        </p:nvPicPr>
        <p:blipFill>
          <a:blip r:embed="rId12">
            <a:alphaModFix/>
          </a:blip>
          <a:stretch>
            <a:fillRect/>
          </a:stretch>
        </p:blipFill>
        <p:spPr>
          <a:xfrm>
            <a:off x="3163700" y="4666870"/>
            <a:ext cx="219075" cy="239605"/>
          </a:xfrm>
          <a:prstGeom prst="rect">
            <a:avLst/>
          </a:prstGeom>
          <a:noFill/>
          <a:ln>
            <a:noFill/>
          </a:ln>
        </p:spPr>
      </p:pic>
      <p:pic>
        <p:nvPicPr>
          <p:cNvPr id="1011" name="Google Shape;1011;p143"/>
          <p:cNvPicPr preferRelativeResize="0"/>
          <p:nvPr/>
        </p:nvPicPr>
        <p:blipFill>
          <a:blip r:embed="rId13">
            <a:alphaModFix/>
          </a:blip>
          <a:stretch>
            <a:fillRect/>
          </a:stretch>
        </p:blipFill>
        <p:spPr>
          <a:xfrm>
            <a:off x="209400" y="4661350"/>
            <a:ext cx="182846" cy="239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pic>
        <p:nvPicPr>
          <p:cNvPr id="1016" name="Google Shape;1016;p144"/>
          <p:cNvPicPr preferRelativeResize="0"/>
          <p:nvPr/>
        </p:nvPicPr>
        <p:blipFill>
          <a:blip r:embed="rId3">
            <a:alphaModFix/>
          </a:blip>
          <a:stretch>
            <a:fillRect/>
          </a:stretch>
        </p:blipFill>
        <p:spPr>
          <a:xfrm>
            <a:off x="228600" y="76200"/>
            <a:ext cx="6479548" cy="4991100"/>
          </a:xfrm>
          <a:prstGeom prst="rect">
            <a:avLst/>
          </a:prstGeom>
          <a:noFill/>
          <a:ln>
            <a:noFill/>
          </a:ln>
        </p:spPr>
      </p:pic>
      <p:pic>
        <p:nvPicPr>
          <p:cNvPr id="1017" name="Google Shape;1017;p144"/>
          <p:cNvPicPr preferRelativeResize="0"/>
          <p:nvPr/>
        </p:nvPicPr>
        <p:blipFill>
          <a:blip r:embed="rId4">
            <a:alphaModFix/>
          </a:blip>
          <a:stretch>
            <a:fillRect/>
          </a:stretch>
        </p:blipFill>
        <p:spPr>
          <a:xfrm>
            <a:off x="7082575" y="1594950"/>
            <a:ext cx="1971675" cy="1581150"/>
          </a:xfrm>
          <a:prstGeom prst="rect">
            <a:avLst/>
          </a:prstGeom>
          <a:noFill/>
          <a:ln>
            <a:noFill/>
          </a:ln>
        </p:spPr>
      </p:pic>
      <p:sp>
        <p:nvSpPr>
          <p:cNvPr id="1018" name="Google Shape;1018;p144"/>
          <p:cNvSpPr txBox="1"/>
          <p:nvPr/>
        </p:nvSpPr>
        <p:spPr>
          <a:xfrm>
            <a:off x="7506400" y="782400"/>
            <a:ext cx="1260600" cy="7854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2000" u="sng"/>
              <a:t>נקודות שוני</a:t>
            </a:r>
            <a:endParaRPr sz="2000" u="sng"/>
          </a:p>
        </p:txBody>
      </p:sp>
      <p:pic>
        <p:nvPicPr>
          <p:cNvPr id="1019" name="Google Shape;1019;p144"/>
          <p:cNvPicPr preferRelativeResize="0"/>
          <p:nvPr/>
        </p:nvPicPr>
        <p:blipFill>
          <a:blip r:embed="rId5">
            <a:alphaModFix/>
          </a:blip>
          <a:stretch>
            <a:fillRect/>
          </a:stretch>
        </p:blipFill>
        <p:spPr>
          <a:xfrm>
            <a:off x="3117475" y="524750"/>
            <a:ext cx="264875" cy="217325"/>
          </a:xfrm>
          <a:prstGeom prst="rect">
            <a:avLst/>
          </a:prstGeom>
          <a:noFill/>
          <a:ln>
            <a:noFill/>
          </a:ln>
        </p:spPr>
      </p:pic>
      <p:pic>
        <p:nvPicPr>
          <p:cNvPr id="1020" name="Google Shape;1020;p144"/>
          <p:cNvPicPr preferRelativeResize="0"/>
          <p:nvPr/>
        </p:nvPicPr>
        <p:blipFill>
          <a:blip r:embed="rId6">
            <a:alphaModFix/>
          </a:blip>
          <a:stretch>
            <a:fillRect/>
          </a:stretch>
        </p:blipFill>
        <p:spPr>
          <a:xfrm>
            <a:off x="310750" y="448550"/>
            <a:ext cx="311475" cy="250700"/>
          </a:xfrm>
          <a:prstGeom prst="rect">
            <a:avLst/>
          </a:prstGeom>
          <a:noFill/>
          <a:ln>
            <a:noFill/>
          </a:ln>
        </p:spPr>
      </p:pic>
      <p:pic>
        <p:nvPicPr>
          <p:cNvPr id="1021" name="Google Shape;1021;p144"/>
          <p:cNvPicPr preferRelativeResize="0"/>
          <p:nvPr/>
        </p:nvPicPr>
        <p:blipFill>
          <a:blip r:embed="rId7">
            <a:alphaModFix/>
          </a:blip>
          <a:stretch>
            <a:fillRect/>
          </a:stretch>
        </p:blipFill>
        <p:spPr>
          <a:xfrm>
            <a:off x="3158487" y="1208925"/>
            <a:ext cx="182846" cy="239600"/>
          </a:xfrm>
          <a:prstGeom prst="rect">
            <a:avLst/>
          </a:prstGeom>
          <a:noFill/>
          <a:ln>
            <a:noFill/>
          </a:ln>
        </p:spPr>
      </p:pic>
      <p:pic>
        <p:nvPicPr>
          <p:cNvPr id="1022" name="Google Shape;1022;p144"/>
          <p:cNvPicPr preferRelativeResize="0"/>
          <p:nvPr/>
        </p:nvPicPr>
        <p:blipFill rotWithShape="1">
          <a:blip r:embed="rId8">
            <a:alphaModFix/>
          </a:blip>
          <a:srcRect b="9832" l="28032" r="15698" t="10359"/>
          <a:stretch/>
        </p:blipFill>
        <p:spPr>
          <a:xfrm>
            <a:off x="337250" y="1132725"/>
            <a:ext cx="139350" cy="266050"/>
          </a:xfrm>
          <a:prstGeom prst="rect">
            <a:avLst/>
          </a:prstGeom>
          <a:noFill/>
          <a:ln>
            <a:noFill/>
          </a:ln>
        </p:spPr>
      </p:pic>
      <p:pic>
        <p:nvPicPr>
          <p:cNvPr id="1023" name="Google Shape;1023;p144"/>
          <p:cNvPicPr preferRelativeResize="0"/>
          <p:nvPr/>
        </p:nvPicPr>
        <p:blipFill>
          <a:blip r:embed="rId9">
            <a:alphaModFix/>
          </a:blip>
          <a:stretch>
            <a:fillRect/>
          </a:stretch>
        </p:blipFill>
        <p:spPr>
          <a:xfrm>
            <a:off x="3126078" y="2891575"/>
            <a:ext cx="247650" cy="333375"/>
          </a:xfrm>
          <a:prstGeom prst="rect">
            <a:avLst/>
          </a:prstGeom>
          <a:noFill/>
          <a:ln>
            <a:noFill/>
          </a:ln>
        </p:spPr>
      </p:pic>
      <p:pic>
        <p:nvPicPr>
          <p:cNvPr id="1024" name="Google Shape;1024;p144"/>
          <p:cNvPicPr preferRelativeResize="0"/>
          <p:nvPr/>
        </p:nvPicPr>
        <p:blipFill>
          <a:blip r:embed="rId7">
            <a:alphaModFix/>
          </a:blip>
          <a:stretch>
            <a:fillRect/>
          </a:stretch>
        </p:blipFill>
        <p:spPr>
          <a:xfrm>
            <a:off x="337250" y="2985350"/>
            <a:ext cx="182846" cy="239600"/>
          </a:xfrm>
          <a:prstGeom prst="rect">
            <a:avLst/>
          </a:prstGeom>
          <a:noFill/>
          <a:ln>
            <a:noFill/>
          </a:ln>
        </p:spPr>
      </p:pic>
      <p:pic>
        <p:nvPicPr>
          <p:cNvPr id="1025" name="Google Shape;1025;p144"/>
          <p:cNvPicPr preferRelativeResize="0"/>
          <p:nvPr/>
        </p:nvPicPr>
        <p:blipFill>
          <a:blip r:embed="rId5">
            <a:alphaModFix/>
          </a:blip>
          <a:stretch>
            <a:fillRect/>
          </a:stretch>
        </p:blipFill>
        <p:spPr>
          <a:xfrm>
            <a:off x="3117475" y="4794850"/>
            <a:ext cx="264875" cy="217325"/>
          </a:xfrm>
          <a:prstGeom prst="rect">
            <a:avLst/>
          </a:prstGeom>
          <a:noFill/>
          <a:ln>
            <a:noFill/>
          </a:ln>
        </p:spPr>
      </p:pic>
      <p:pic>
        <p:nvPicPr>
          <p:cNvPr id="1026" name="Google Shape;1026;p144"/>
          <p:cNvPicPr preferRelativeResize="0"/>
          <p:nvPr/>
        </p:nvPicPr>
        <p:blipFill>
          <a:blip r:embed="rId10">
            <a:alphaModFix/>
          </a:blip>
          <a:stretch>
            <a:fillRect/>
          </a:stretch>
        </p:blipFill>
        <p:spPr>
          <a:xfrm>
            <a:off x="354250" y="4615627"/>
            <a:ext cx="139350" cy="30550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pic>
        <p:nvPicPr>
          <p:cNvPr id="1031" name="Google Shape;1031;p145"/>
          <p:cNvPicPr preferRelativeResize="0"/>
          <p:nvPr/>
        </p:nvPicPr>
        <p:blipFill>
          <a:blip r:embed="rId3">
            <a:alphaModFix/>
          </a:blip>
          <a:stretch>
            <a:fillRect/>
          </a:stretch>
        </p:blipFill>
        <p:spPr>
          <a:xfrm>
            <a:off x="0" y="-10700"/>
            <a:ext cx="2000625" cy="3115850"/>
          </a:xfrm>
          <a:prstGeom prst="rect">
            <a:avLst/>
          </a:prstGeom>
          <a:noFill/>
          <a:ln>
            <a:noFill/>
          </a:ln>
        </p:spPr>
      </p:pic>
      <p:pic>
        <p:nvPicPr>
          <p:cNvPr id="1032" name="Google Shape;1032;p145"/>
          <p:cNvPicPr preferRelativeResize="0"/>
          <p:nvPr/>
        </p:nvPicPr>
        <p:blipFill>
          <a:blip r:embed="rId3">
            <a:alphaModFix/>
          </a:blip>
          <a:stretch>
            <a:fillRect/>
          </a:stretch>
        </p:blipFill>
        <p:spPr>
          <a:xfrm>
            <a:off x="2438400" y="-10700"/>
            <a:ext cx="2000625" cy="3115850"/>
          </a:xfrm>
          <a:prstGeom prst="rect">
            <a:avLst/>
          </a:prstGeom>
          <a:noFill/>
          <a:ln>
            <a:noFill/>
          </a:ln>
        </p:spPr>
      </p:pic>
      <p:pic>
        <p:nvPicPr>
          <p:cNvPr id="1033" name="Google Shape;1033;p145"/>
          <p:cNvPicPr preferRelativeResize="0"/>
          <p:nvPr/>
        </p:nvPicPr>
        <p:blipFill>
          <a:blip r:embed="rId3">
            <a:alphaModFix/>
          </a:blip>
          <a:stretch>
            <a:fillRect/>
          </a:stretch>
        </p:blipFill>
        <p:spPr>
          <a:xfrm>
            <a:off x="7086600" y="-10700"/>
            <a:ext cx="2000625" cy="3115850"/>
          </a:xfrm>
          <a:prstGeom prst="rect">
            <a:avLst/>
          </a:prstGeom>
          <a:noFill/>
          <a:ln>
            <a:noFill/>
          </a:ln>
        </p:spPr>
      </p:pic>
      <p:pic>
        <p:nvPicPr>
          <p:cNvPr id="1034" name="Google Shape;1034;p145"/>
          <p:cNvPicPr preferRelativeResize="0"/>
          <p:nvPr/>
        </p:nvPicPr>
        <p:blipFill>
          <a:blip r:embed="rId3">
            <a:alphaModFix/>
          </a:blip>
          <a:stretch>
            <a:fillRect/>
          </a:stretch>
        </p:blipFill>
        <p:spPr>
          <a:xfrm>
            <a:off x="4724400" y="-10700"/>
            <a:ext cx="2000625" cy="3115850"/>
          </a:xfrm>
          <a:prstGeom prst="rect">
            <a:avLst/>
          </a:prstGeom>
          <a:noFill/>
          <a:ln>
            <a:noFill/>
          </a:ln>
        </p:spPr>
      </p:pic>
      <p:pic>
        <p:nvPicPr>
          <p:cNvPr id="1035" name="Google Shape;1035;p145"/>
          <p:cNvPicPr preferRelativeResize="0"/>
          <p:nvPr/>
        </p:nvPicPr>
        <p:blipFill>
          <a:blip r:embed="rId3">
            <a:alphaModFix/>
          </a:blip>
          <a:stretch>
            <a:fillRect/>
          </a:stretch>
        </p:blipFill>
        <p:spPr>
          <a:xfrm rot="5400000">
            <a:off x="609600" y="2547525"/>
            <a:ext cx="2000625" cy="3115850"/>
          </a:xfrm>
          <a:prstGeom prst="rect">
            <a:avLst/>
          </a:prstGeom>
          <a:noFill/>
          <a:ln>
            <a:noFill/>
          </a:ln>
        </p:spPr>
      </p:pic>
      <p:pic>
        <p:nvPicPr>
          <p:cNvPr id="1036" name="Google Shape;1036;p145"/>
          <p:cNvPicPr preferRelativeResize="0"/>
          <p:nvPr/>
        </p:nvPicPr>
        <p:blipFill>
          <a:blip r:embed="rId3">
            <a:alphaModFix/>
          </a:blip>
          <a:stretch>
            <a:fillRect/>
          </a:stretch>
        </p:blipFill>
        <p:spPr>
          <a:xfrm rot="5400000">
            <a:off x="6553200" y="2547525"/>
            <a:ext cx="2000625" cy="3115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46"/>
          <p:cNvSpPr txBox="1"/>
          <p:nvPr/>
        </p:nvSpPr>
        <p:spPr>
          <a:xfrm>
            <a:off x="365875" y="896400"/>
            <a:ext cx="8516700" cy="3655200"/>
          </a:xfrm>
          <a:prstGeom prst="rect">
            <a:avLst/>
          </a:prstGeom>
          <a:noFill/>
          <a:ln>
            <a:noFill/>
          </a:ln>
        </p:spPr>
        <p:txBody>
          <a:bodyPr anchorCtr="0" anchor="ctr" bIns="91425" lIns="91425" spcFirstLastPara="1" rIns="91425" wrap="square" tIns="91425">
            <a:noAutofit/>
          </a:bodyPr>
          <a:lstStyle/>
          <a:p>
            <a:pPr indent="-336550" lvl="0" marL="457200" rtl="1" algn="r">
              <a:lnSpc>
                <a:spcPct val="150000"/>
              </a:lnSpc>
              <a:spcBef>
                <a:spcPts val="1000"/>
              </a:spcBef>
              <a:spcAft>
                <a:spcPts val="0"/>
              </a:spcAft>
              <a:buSzPts val="1700"/>
              <a:buAutoNum type="arabicPeriod"/>
            </a:pPr>
            <a:r>
              <a:rPr b="1" lang="en-GB" sz="1700" u="sng"/>
              <a:t>הגורמים שהשפיעו על צמיחת הלאומיות</a:t>
            </a:r>
            <a:r>
              <a:rPr lang="en-GB" sz="1700"/>
              <a:t>- התנועה הציונית, כמו התנועות הלאומיות האחרות באירופה, התפתחה בהשפעת רעיונות ההשכלה, תהליך החילון.  בני עמים שונים, כולל היהודים, עזבו את הדת ואת המסגרות הדתיות ובמקומן אימצו את רעיונות ההשכלה על חירות, בחירה ו"ריבונות העם".</a:t>
            </a:r>
            <a:endParaRPr sz="1700"/>
          </a:p>
          <a:p>
            <a:pPr indent="-336550" lvl="0" marL="457200" rtl="1" algn="r">
              <a:lnSpc>
                <a:spcPct val="150000"/>
              </a:lnSpc>
              <a:spcBef>
                <a:spcPts val="1000"/>
              </a:spcBef>
              <a:spcAft>
                <a:spcPts val="0"/>
              </a:spcAft>
              <a:buSzPts val="1700"/>
              <a:buAutoNum type="arabicPeriod"/>
            </a:pPr>
            <a:r>
              <a:rPr b="1" lang="en-GB" sz="1700" u="sng"/>
              <a:t>מטרות התנועה הלאומית</a:t>
            </a:r>
            <a:r>
              <a:rPr lang="en-GB" sz="1700"/>
              <a:t>- גם המטרה של התנועות הלאומיות באירופה וגם המטרה של התנועה הלאומית היהודית הייתה הקמת מדינה עצמאית. </a:t>
            </a:r>
            <a:br>
              <a:rPr lang="en-GB" sz="1700"/>
            </a:br>
            <a:r>
              <a:rPr lang="en-GB" sz="1700"/>
              <a:t>התנועה הלאומית האיטלקית למשל פעלה למען איחוד איטליה והקמת מדינה ריבונית, וכך גם התנועה הלאומית הציונית שפעלה למען הקמת בית מולדת לעם היהודי בא"י.</a:t>
            </a:r>
            <a:endParaRPr b="1" sz="1700"/>
          </a:p>
        </p:txBody>
      </p:sp>
      <p:sp>
        <p:nvSpPr>
          <p:cNvPr id="1042" name="Google Shape;1042;p146"/>
          <p:cNvSpPr txBox="1"/>
          <p:nvPr/>
        </p:nvSpPr>
        <p:spPr>
          <a:xfrm>
            <a:off x="56075" y="82550"/>
            <a:ext cx="9240900" cy="4341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000" u="sng">
                <a:solidFill>
                  <a:srgbClr val="4A86E8"/>
                </a:solidFill>
              </a:rPr>
              <a:t>במה דומה התנועה הציונית לתנועות לאומיות אחרות באירופה במאה ה-19?</a:t>
            </a:r>
            <a:endParaRPr b="1" sz="2000" u="sng">
              <a:solidFill>
                <a:srgbClr val="1C4587"/>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47"/>
          <p:cNvSpPr txBox="1"/>
          <p:nvPr/>
        </p:nvSpPr>
        <p:spPr>
          <a:xfrm>
            <a:off x="334200" y="602550"/>
            <a:ext cx="8516700" cy="4531800"/>
          </a:xfrm>
          <a:prstGeom prst="rect">
            <a:avLst/>
          </a:prstGeom>
          <a:noFill/>
          <a:ln>
            <a:noFill/>
          </a:ln>
        </p:spPr>
        <p:txBody>
          <a:bodyPr anchorCtr="0" anchor="ctr" bIns="91425" lIns="91425" spcFirstLastPara="1" rIns="91425" wrap="square" tIns="91425">
            <a:noAutofit/>
          </a:bodyPr>
          <a:lstStyle/>
          <a:p>
            <a:pPr indent="-330200" lvl="0" marL="457200" rtl="1" algn="r">
              <a:lnSpc>
                <a:spcPct val="150000"/>
              </a:lnSpc>
              <a:spcBef>
                <a:spcPts val="1000"/>
              </a:spcBef>
              <a:spcAft>
                <a:spcPts val="0"/>
              </a:spcAft>
              <a:buSzPts val="1600"/>
              <a:buAutoNum type="arabicPeriod" startAt="3"/>
            </a:pPr>
            <a:r>
              <a:rPr b="1" lang="en-GB" sz="1600" u="sng"/>
              <a:t>דפוסי הפעילות לקידום המטרות</a:t>
            </a:r>
            <a:r>
              <a:rPr lang="en-GB" sz="1600"/>
              <a:t>- כמו תנועות לאומיות אחרות, גם הציונות פעלה בתחומים הבאים: פיתוח תודעה לאומית, יצירת זהות לאומית, הקמת ארגונים ומאבק פוליטי-דיפלומטי. גם התנועות הלאומיות באירופה וגם התנועה הציונית פעלו בדרכים פוליטיות-דיפלומטיות וע"י השגת תמיכה בינלאומית כדי לקדם את מטרותיהן. </a:t>
            </a:r>
            <a:br>
              <a:rPr lang="en-GB" sz="1600"/>
            </a:br>
            <a:r>
              <a:rPr lang="en-GB" sz="1600"/>
              <a:t>הרצל למשל פנה במסעו הדיפלומטי לכמה מדינות: בריטניה, גרמניה והאימפריה העות'מאנית כדי להשיג מהן צ'ארטר להתיישבות בא"י. גם האיטלקים פנו לגורמים בינלאומיים כדי לקבל תמיכה לפני שיצאו למאבק בכבוש הזר: איטליה השיגה תמיכה מקיסר צרפת נפוליאון ה-3.</a:t>
            </a:r>
            <a:endParaRPr sz="1600"/>
          </a:p>
          <a:p>
            <a:pPr indent="-330200" lvl="0" marL="457200" rtl="1" algn="r">
              <a:lnSpc>
                <a:spcPct val="150000"/>
              </a:lnSpc>
              <a:spcBef>
                <a:spcPts val="1000"/>
              </a:spcBef>
              <a:spcAft>
                <a:spcPts val="800"/>
              </a:spcAft>
              <a:buSzPts val="1600"/>
              <a:buAutoNum type="arabicPeriod" startAt="3"/>
            </a:pPr>
            <a:r>
              <a:rPr b="1" lang="en-GB" sz="1600" u="sng"/>
              <a:t>טיפוסי המנהיגים</a:t>
            </a:r>
            <a:r>
              <a:rPr b="1" lang="en-GB" sz="1600"/>
              <a:t>- </a:t>
            </a:r>
            <a:r>
              <a:rPr lang="en-GB" sz="1600"/>
              <a:t>למנהיגי התנועה הציונית, ובראשם הרצל, היו מאפיינים דומים לאלו של כל מנהיגי התנועות הלאומיות. הם היו אנשים משכילים, כריזמטים, ממעמד הביניים ובעלי מוטיבציה חזקה לשנות את המציאות הקיימת ולגייס את ההמונים מאחוריהם.</a:t>
            </a:r>
            <a:endParaRPr b="1" sz="1600"/>
          </a:p>
        </p:txBody>
      </p:sp>
      <p:sp>
        <p:nvSpPr>
          <p:cNvPr id="1048" name="Google Shape;1048;p147"/>
          <p:cNvSpPr txBox="1"/>
          <p:nvPr/>
        </p:nvSpPr>
        <p:spPr>
          <a:xfrm>
            <a:off x="56075" y="-69850"/>
            <a:ext cx="9240900" cy="4341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1900" u="sng">
                <a:solidFill>
                  <a:srgbClr val="4A86E8"/>
                </a:solidFill>
              </a:rPr>
              <a:t>במה דומה התנועה הציונית לתנועות לאומיות אחרות באירופה במאה ה-19?</a:t>
            </a:r>
            <a:endParaRPr b="1" sz="1900" u="sng">
              <a:solidFill>
                <a:srgbClr val="1C4587"/>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8"/>
          <p:cNvSpPr txBox="1"/>
          <p:nvPr/>
        </p:nvSpPr>
        <p:spPr>
          <a:xfrm>
            <a:off x="517900" y="453025"/>
            <a:ext cx="7551900" cy="4548000"/>
          </a:xfrm>
          <a:prstGeom prst="rect">
            <a:avLst/>
          </a:prstGeom>
          <a:noFill/>
          <a:ln>
            <a:noFill/>
          </a:ln>
        </p:spPr>
        <p:txBody>
          <a:bodyPr anchorCtr="0" anchor="ctr" bIns="91425" lIns="91425" spcFirstLastPara="1" rIns="91425" wrap="square" tIns="91425">
            <a:noAutofit/>
          </a:bodyPr>
          <a:lstStyle/>
          <a:p>
            <a:pPr indent="-323850" lvl="0" marL="457200" marR="228600" rtl="1" algn="r">
              <a:lnSpc>
                <a:spcPct val="150000"/>
              </a:lnSpc>
              <a:spcBef>
                <a:spcPts val="1000"/>
              </a:spcBef>
              <a:spcAft>
                <a:spcPts val="0"/>
              </a:spcAft>
              <a:buClr>
                <a:srgbClr val="222222"/>
              </a:buClr>
              <a:buSzPts val="1500"/>
              <a:buAutoNum type="arabicPeriod"/>
            </a:pPr>
            <a:r>
              <a:rPr b="1" lang="en-GB" sz="1500" u="sng">
                <a:solidFill>
                  <a:schemeClr val="dk1"/>
                </a:solidFill>
              </a:rPr>
              <a:t>היהודים לא חיו בטריטוריה המשותפת</a:t>
            </a:r>
            <a:r>
              <a:rPr lang="en-GB" sz="1500">
                <a:solidFill>
                  <a:schemeClr val="dk1"/>
                </a:solidFill>
              </a:rPr>
              <a:t> –  בזמן שמרבית הלאומים באירופה חיו במולדת שלהם, היהודים היו מפוזרים בכל רחבי העולם ורובם הגדול לא חי בארץ ישראל.</a:t>
            </a:r>
            <a:endParaRPr sz="1500">
              <a:solidFill>
                <a:schemeClr val="dk1"/>
              </a:solidFill>
            </a:endParaRPr>
          </a:p>
          <a:p>
            <a:pPr indent="-323850" lvl="0" marL="457200" rtl="1" algn="r">
              <a:lnSpc>
                <a:spcPct val="150000"/>
              </a:lnSpc>
              <a:spcBef>
                <a:spcPts val="1000"/>
              </a:spcBef>
              <a:spcAft>
                <a:spcPts val="0"/>
              </a:spcAft>
              <a:buSzPts val="1500"/>
              <a:buAutoNum type="arabicPeriod"/>
            </a:pPr>
            <a:r>
              <a:rPr b="1" lang="en-GB" sz="1500" u="sng">
                <a:solidFill>
                  <a:schemeClr val="dk1"/>
                </a:solidFill>
              </a:rPr>
              <a:t>ליהודים היו חסרים שפה, היסטוריה ותרבות משותפים</a:t>
            </a:r>
            <a:r>
              <a:rPr lang="en-GB" sz="1500">
                <a:solidFill>
                  <a:schemeClr val="dk1"/>
                </a:solidFill>
              </a:rPr>
              <a:t> - בשונה מלאומים אחרים באירופה, ליהודים לא היו שפה, תרבות והיסטוריה משותפים. השפה המשותפת- העברית- הייתה שפת קודש שלא דיברו בה. ההיסטוריה המשותפת הסתיימה כ- 2000 שנה קודם לכן. התרבות המשותפת הייתה בעלת גוונים וזרמים שונים. כך שאומנם הלאום היהודי נשען על מאפיינים אתניים אבל הם היו יותר רחוקים ומעורפלים.</a:t>
            </a:r>
            <a:endParaRPr sz="1500">
              <a:solidFill>
                <a:schemeClr val="dk1"/>
              </a:solidFill>
            </a:endParaRPr>
          </a:p>
          <a:p>
            <a:pPr indent="-323850" lvl="0" marL="457200" rtl="1" algn="r">
              <a:lnSpc>
                <a:spcPct val="150000"/>
              </a:lnSpc>
              <a:spcBef>
                <a:spcPts val="1000"/>
              </a:spcBef>
              <a:spcAft>
                <a:spcPts val="0"/>
              </a:spcAft>
              <a:buSzPts val="1500"/>
              <a:buAutoNum type="arabicPeriod"/>
            </a:pPr>
            <a:r>
              <a:rPr b="1" lang="en-GB" sz="1500" u="sng">
                <a:solidFill>
                  <a:schemeClr val="dk1"/>
                </a:solidFill>
              </a:rPr>
              <a:t>התנגדות פנימית ללאומיות</a:t>
            </a:r>
            <a:r>
              <a:rPr lang="en-GB" sz="1500">
                <a:solidFill>
                  <a:schemeClr val="dk1"/>
                </a:solidFill>
              </a:rPr>
              <a:t>- רוב התנועות הלאומיות זכו בדרך כלל לתמיכה כוללת של בני הלאום שלהם. בקרב היהודים היו רבים מאד שהתנגדו ללאומיות. היהודים המשתלבים התנגדו כי רצו להמשיך להשתלב בארצות אירופה השונות במסגרת האמנסיפציה. היהודים האורתודוכסים התנגדו לציונות מפני שטענו שאסור להתיישב בארץ ישראל לפני בוא המשיח. התנועה הציונית התקשתה ללכד את העם וליצור אחדות לאומית.</a:t>
            </a:r>
            <a:endParaRPr sz="1500"/>
          </a:p>
        </p:txBody>
      </p:sp>
      <p:sp>
        <p:nvSpPr>
          <p:cNvPr id="1054" name="Google Shape;1054;p148"/>
          <p:cNvSpPr txBox="1"/>
          <p:nvPr/>
        </p:nvSpPr>
        <p:spPr>
          <a:xfrm>
            <a:off x="238950" y="675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1900" u="sng">
                <a:solidFill>
                  <a:srgbClr val="4A86E8"/>
                </a:solidFill>
              </a:rPr>
              <a:t>במה שונה התנועה הציונית מתנועות לאומיות אחרות במאה ה-19</a:t>
            </a:r>
            <a:endParaRPr b="1" sz="1900" u="sng">
              <a:solidFill>
                <a:srgbClr val="1C4587"/>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149"/>
          <p:cNvPicPr preferRelativeResize="0"/>
          <p:nvPr/>
        </p:nvPicPr>
        <p:blipFill rotWithShape="1">
          <a:blip r:embed="rId3">
            <a:alphaModFix/>
          </a:blip>
          <a:srcRect b="6050" l="0" r="388" t="0"/>
          <a:stretch/>
        </p:blipFill>
        <p:spPr>
          <a:xfrm>
            <a:off x="1891750" y="79525"/>
            <a:ext cx="4677692"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nvSpPr>
        <p:spPr>
          <a:xfrm>
            <a:off x="2040600" y="137500"/>
            <a:ext cx="50628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פעילותו המדינית של הרצל</a:t>
            </a:r>
            <a:endParaRPr b="1" sz="2400">
              <a:solidFill>
                <a:srgbClr val="4A86E8"/>
              </a:solidFill>
            </a:endParaRPr>
          </a:p>
        </p:txBody>
      </p:sp>
      <p:sp>
        <p:nvSpPr>
          <p:cNvPr id="265" name="Google Shape;265;p42"/>
          <p:cNvSpPr txBox="1"/>
          <p:nvPr/>
        </p:nvSpPr>
        <p:spPr>
          <a:xfrm>
            <a:off x="712850" y="679600"/>
            <a:ext cx="7918500" cy="4050600"/>
          </a:xfrm>
          <a:prstGeom prst="rect">
            <a:avLst/>
          </a:prstGeom>
          <a:noFill/>
          <a:ln>
            <a:noFill/>
          </a:ln>
        </p:spPr>
        <p:txBody>
          <a:bodyPr anchorCtr="0" anchor="t" bIns="91425" lIns="91425" spcFirstLastPara="1" rIns="91425" wrap="square" tIns="91425">
            <a:noAutofit/>
          </a:bodyPr>
          <a:lstStyle/>
          <a:p>
            <a:pPr indent="0" lvl="0" marL="0" marR="0" rtl="1" algn="just">
              <a:lnSpc>
                <a:spcPct val="200000"/>
              </a:lnSpc>
              <a:spcBef>
                <a:spcPts val="0"/>
              </a:spcBef>
              <a:spcAft>
                <a:spcPts val="0"/>
              </a:spcAft>
              <a:buNone/>
            </a:pPr>
            <a:r>
              <a:rPr b="1" lang="en-GB" u="sng">
                <a:solidFill>
                  <a:srgbClr val="434343"/>
                </a:solidFill>
              </a:rPr>
              <a:t>רקע</a:t>
            </a:r>
            <a:r>
              <a:rPr b="1" lang="en-GB">
                <a:solidFill>
                  <a:srgbClr val="434343"/>
                </a:solidFill>
              </a:rPr>
              <a:t>: </a:t>
            </a:r>
            <a:endParaRPr b="1">
              <a:solidFill>
                <a:srgbClr val="434343"/>
              </a:solidFill>
            </a:endParaRPr>
          </a:p>
          <a:p>
            <a:pPr indent="0" lvl="0" marL="0" marR="0" rtl="1" algn="just">
              <a:lnSpc>
                <a:spcPct val="200000"/>
              </a:lnSpc>
              <a:spcBef>
                <a:spcPts val="0"/>
              </a:spcBef>
              <a:spcAft>
                <a:spcPts val="0"/>
              </a:spcAft>
              <a:buNone/>
            </a:pPr>
            <a:r>
              <a:rPr lang="en-GB">
                <a:solidFill>
                  <a:srgbClr val="434343"/>
                </a:solidFill>
              </a:rPr>
              <a:t>מראשית פעילותו הבין הרצל כי היהודים לא יוכלו להקים את הבית הלאומי ולהתיישב בארץ ישראל לבדם. </a:t>
            </a:r>
            <a:endParaRPr>
              <a:solidFill>
                <a:srgbClr val="434343"/>
              </a:solidFill>
            </a:endParaRPr>
          </a:p>
          <a:p>
            <a:pPr indent="0" lvl="0" marL="0" marR="0" rtl="1" algn="just">
              <a:lnSpc>
                <a:spcPct val="200000"/>
              </a:lnSpc>
              <a:spcBef>
                <a:spcPts val="0"/>
              </a:spcBef>
              <a:spcAft>
                <a:spcPts val="0"/>
              </a:spcAft>
              <a:buNone/>
            </a:pPr>
            <a:r>
              <a:rPr lang="en-GB">
                <a:solidFill>
                  <a:srgbClr val="434343"/>
                </a:solidFill>
              </a:rPr>
              <a:t>הרצל האמין כי על התנועה הציונית להגיע להסכם עם אחת המעצמות כדי ליישב בחסותה את ארץ ישראל (צ'רטר). </a:t>
            </a:r>
            <a:endParaRPr>
              <a:solidFill>
                <a:srgbClr val="434343"/>
              </a:solidFill>
            </a:endParaRPr>
          </a:p>
          <a:p>
            <a:pPr indent="0" lvl="0" marL="0" marR="0" rtl="1" algn="just">
              <a:lnSpc>
                <a:spcPct val="200000"/>
              </a:lnSpc>
              <a:spcBef>
                <a:spcPts val="0"/>
              </a:spcBef>
              <a:spcAft>
                <a:spcPts val="0"/>
              </a:spcAft>
              <a:buNone/>
            </a:pPr>
            <a:r>
              <a:rPr lang="en-GB">
                <a:solidFill>
                  <a:srgbClr val="434343"/>
                </a:solidFill>
              </a:rPr>
              <a:t>ארץ ישראל נשלטה בתקופה זו על-ידי האימפריה העות'מאנית (תורכיה) ולכן רוב מאמציו הופנו לקבלת הסכמת האימפריה העות'מאנית להתיישבות יהודית. </a:t>
            </a:r>
            <a:endParaRPr>
              <a:solidFill>
                <a:srgbClr val="434343"/>
              </a:solidFill>
            </a:endParaRPr>
          </a:p>
          <a:p>
            <a:pPr indent="0" lvl="0" marL="0" marR="0" rtl="1" algn="just">
              <a:lnSpc>
                <a:spcPct val="200000"/>
              </a:lnSpc>
              <a:spcBef>
                <a:spcPts val="0"/>
              </a:spcBef>
              <a:spcAft>
                <a:spcPts val="0"/>
              </a:spcAft>
              <a:buNone/>
            </a:pPr>
            <a:r>
              <a:rPr b="1" lang="en-GB" u="sng">
                <a:solidFill>
                  <a:srgbClr val="434343"/>
                </a:solidFill>
              </a:rPr>
              <a:t>תפיסתו המדינית של הרצל</a:t>
            </a:r>
            <a:r>
              <a:rPr b="1" lang="en-GB">
                <a:solidFill>
                  <a:srgbClr val="434343"/>
                </a:solidFill>
              </a:rPr>
              <a:t>: </a:t>
            </a:r>
            <a:endParaRPr b="1">
              <a:solidFill>
                <a:srgbClr val="434343"/>
              </a:solidFill>
            </a:endParaRPr>
          </a:p>
          <a:p>
            <a:pPr indent="0" lvl="0" marL="0" marR="0" rtl="1" algn="just">
              <a:lnSpc>
                <a:spcPct val="200000"/>
              </a:lnSpc>
              <a:spcBef>
                <a:spcPts val="0"/>
              </a:spcBef>
              <a:spcAft>
                <a:spcPts val="0"/>
              </a:spcAft>
              <a:buNone/>
            </a:pPr>
            <a:r>
              <a:rPr lang="en-GB">
                <a:solidFill>
                  <a:srgbClr val="434343"/>
                </a:solidFill>
              </a:rPr>
              <a:t>הרצל האמין שהתנועה הציונית תקבל את הצ'ארטר רק אם תוכיח לאחת המעצמות שהתיישבות היהודים משרתת את האינטרסים שלה. </a:t>
            </a:r>
            <a:endParaRPr>
              <a:solidFill>
                <a:srgbClr val="434343"/>
              </a:solidFill>
            </a:endParaRPr>
          </a:p>
          <a:p>
            <a:pPr indent="0" lvl="0" marL="0" marR="0" rtl="1" algn="just">
              <a:lnSpc>
                <a:spcPct val="200000"/>
              </a:lnSpc>
              <a:spcBef>
                <a:spcPts val="0"/>
              </a:spcBef>
              <a:spcAft>
                <a:spcPts val="0"/>
              </a:spcAft>
              <a:buNone/>
            </a:pPr>
            <a:r>
              <a:rPr lang="en-GB">
                <a:solidFill>
                  <a:srgbClr val="434343"/>
                </a:solidFill>
              </a:rPr>
              <a:t>הרצל ניסה להוכיח למעצמות השונות כי התיישבות היהודים תועיל להן.</a:t>
            </a:r>
            <a:br>
              <a:rPr b="1" lang="en-GB">
                <a:solidFill>
                  <a:srgbClr val="434343"/>
                </a:solidFill>
              </a:rPr>
            </a:br>
            <a:endParaRPr>
              <a:solidFill>
                <a:srgbClr val="434343"/>
              </a:solidFill>
            </a:endParaRPr>
          </a:p>
          <a:p>
            <a:pPr indent="0" lvl="0" marL="0" rtl="1" algn="r">
              <a:lnSpc>
                <a:spcPct val="200000"/>
              </a:lnSpc>
              <a:spcBef>
                <a:spcPts val="0"/>
              </a:spcBef>
              <a:spcAft>
                <a:spcPts val="0"/>
              </a:spcAft>
              <a:buNone/>
            </a:pPr>
            <a:r>
              <a:t/>
            </a:r>
            <a:endParaRPr>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nvSpPr>
        <p:spPr>
          <a:xfrm>
            <a:off x="2559325" y="137500"/>
            <a:ext cx="45441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הקונגרס הציוני הראשון</a:t>
            </a:r>
            <a:endParaRPr b="1" sz="2400">
              <a:solidFill>
                <a:srgbClr val="4A86E8"/>
              </a:solidFill>
            </a:endParaRPr>
          </a:p>
        </p:txBody>
      </p:sp>
      <p:sp>
        <p:nvSpPr>
          <p:cNvPr id="271" name="Google Shape;271;p43"/>
          <p:cNvSpPr txBox="1"/>
          <p:nvPr/>
        </p:nvSpPr>
        <p:spPr>
          <a:xfrm>
            <a:off x="478325" y="1551900"/>
            <a:ext cx="8305500" cy="2774700"/>
          </a:xfrm>
          <a:prstGeom prst="rect">
            <a:avLst/>
          </a:prstGeom>
          <a:noFill/>
          <a:ln>
            <a:noFill/>
          </a:ln>
        </p:spPr>
        <p:txBody>
          <a:bodyPr anchorCtr="0" anchor="t" bIns="91425" lIns="91425" spcFirstLastPara="1" rIns="91425" wrap="square" tIns="91425">
            <a:noAutofit/>
          </a:bodyPr>
          <a:lstStyle/>
          <a:p>
            <a:pPr indent="0" lvl="0" marL="0" marR="0" rtl="1" algn="just">
              <a:lnSpc>
                <a:spcPct val="150000"/>
              </a:lnSpc>
              <a:spcBef>
                <a:spcPts val="0"/>
              </a:spcBef>
              <a:spcAft>
                <a:spcPts val="0"/>
              </a:spcAft>
              <a:buNone/>
            </a:pPr>
            <a:r>
              <a:rPr lang="en-GB">
                <a:solidFill>
                  <a:srgbClr val="434343"/>
                </a:solidFill>
              </a:rPr>
              <a:t>בשנת 1897 כינס הרצל את 'הקונגרס הציוני' בעיר באזל בשוויץ. </a:t>
            </a:r>
            <a:endParaRPr>
              <a:solidFill>
                <a:srgbClr val="434343"/>
              </a:solidFill>
            </a:endParaRPr>
          </a:p>
          <a:p>
            <a:pPr indent="0" lvl="0" marL="0" marR="0" rtl="1" algn="just">
              <a:lnSpc>
                <a:spcPct val="150000"/>
              </a:lnSpc>
              <a:spcBef>
                <a:spcPts val="0"/>
              </a:spcBef>
              <a:spcAft>
                <a:spcPts val="0"/>
              </a:spcAft>
              <a:buNone/>
            </a:pPr>
            <a:r>
              <a:rPr lang="en-GB">
                <a:solidFill>
                  <a:srgbClr val="434343"/>
                </a:solidFill>
              </a:rPr>
              <a:t>בקונגרס הציוני השתתפו 200 נציגים של ארגונים ציונים יהודים מרחבי העולם. </a:t>
            </a:r>
            <a:endParaRPr>
              <a:solidFill>
                <a:srgbClr val="434343"/>
              </a:solidFill>
            </a:endParaRPr>
          </a:p>
          <a:p>
            <a:pPr indent="0" lvl="0" marL="0" marR="0" rtl="1" algn="just">
              <a:lnSpc>
                <a:spcPct val="150000"/>
              </a:lnSpc>
              <a:spcBef>
                <a:spcPts val="0"/>
              </a:spcBef>
              <a:spcAft>
                <a:spcPts val="0"/>
              </a:spcAft>
              <a:buNone/>
            </a:pPr>
            <a:r>
              <a:rPr lang="en-GB">
                <a:solidFill>
                  <a:srgbClr val="434343"/>
                </a:solidFill>
              </a:rPr>
              <a:t>הקונגרס הציוני היה אירוע מרשים שזכה לחשיפה ברחבי העולם. </a:t>
            </a:r>
            <a:endParaRPr>
              <a:solidFill>
                <a:srgbClr val="434343"/>
              </a:solidFill>
            </a:endParaRPr>
          </a:p>
          <a:p>
            <a:pPr indent="0" lvl="0" marL="0" marR="0" rtl="1" algn="just">
              <a:lnSpc>
                <a:spcPct val="150000"/>
              </a:lnSpc>
              <a:spcBef>
                <a:spcPts val="0"/>
              </a:spcBef>
              <a:spcAft>
                <a:spcPts val="0"/>
              </a:spcAft>
              <a:buNone/>
            </a:pPr>
            <a:r>
              <a:rPr lang="en-GB">
                <a:solidFill>
                  <a:srgbClr val="434343"/>
                </a:solidFill>
              </a:rPr>
              <a:t>הייתה זו אחת ממטרותיו של הרצל: להמחיש את עוצמתה של התנועה הציונית.</a:t>
            </a:r>
            <a:br>
              <a:rPr lang="en-GB">
                <a:solidFill>
                  <a:srgbClr val="434343"/>
                </a:solidFill>
              </a:rPr>
            </a:br>
            <a:r>
              <a:rPr lang="en-GB">
                <a:solidFill>
                  <a:srgbClr val="434343"/>
                </a:solidFill>
              </a:rPr>
              <a:t>בקונגרס הציוני הוקמה ההסתדרות הציונית העולמית – גוף פוליטי קבוע שמטרתו הגשמת החזון הציוני. </a:t>
            </a:r>
            <a:endParaRPr>
              <a:solidFill>
                <a:srgbClr val="434343"/>
              </a:solidFill>
            </a:endParaRPr>
          </a:p>
          <a:p>
            <a:pPr indent="0" lvl="0" marL="0" marR="0" rtl="1" algn="just">
              <a:lnSpc>
                <a:spcPct val="150000"/>
              </a:lnSpc>
              <a:spcBef>
                <a:spcPts val="0"/>
              </a:spcBef>
              <a:spcAft>
                <a:spcPts val="0"/>
              </a:spcAft>
              <a:buNone/>
            </a:pPr>
            <a:r>
              <a:rPr lang="en-GB">
                <a:solidFill>
                  <a:srgbClr val="434343"/>
                </a:solidFill>
              </a:rPr>
              <a:t>לאחר הקונגרס כתב הרצל ביומנו 'בבאזל הקמתי את מדינת היהודים'. הרצל היה נשיא ההסתדרות הציונית ומנהיג התנועה עד מותו בשנת 1904. </a:t>
            </a:r>
            <a:endParaRPr>
              <a:solidFill>
                <a:srgbClr val="434343"/>
              </a:solidFill>
            </a:endParaRPr>
          </a:p>
          <a:p>
            <a:pPr indent="0" lvl="0" marL="0" marR="0" rtl="1" algn="just">
              <a:lnSpc>
                <a:spcPct val="150000"/>
              </a:lnSpc>
              <a:spcBef>
                <a:spcPts val="0"/>
              </a:spcBef>
              <a:spcAft>
                <a:spcPts val="0"/>
              </a:spcAft>
              <a:buNone/>
            </a:pPr>
            <a:r>
              <a:rPr lang="en-GB">
                <a:solidFill>
                  <a:srgbClr val="434343"/>
                </a:solidFill>
              </a:rPr>
              <a:t>התנועה הציונית זכתה להצלחה והלכה וצברה תומכים רבים ברחבי העולם היהודי.</a:t>
            </a:r>
            <a:endParaRPr>
              <a:solidFill>
                <a:srgbClr val="434343"/>
              </a:solidFill>
            </a:endParaRPr>
          </a:p>
        </p:txBody>
      </p:sp>
      <p:pic>
        <p:nvPicPr>
          <p:cNvPr id="272" name="Google Shape;272;p43"/>
          <p:cNvPicPr preferRelativeResize="0"/>
          <p:nvPr/>
        </p:nvPicPr>
        <p:blipFill>
          <a:blip r:embed="rId3">
            <a:alphaModFix/>
          </a:blip>
          <a:stretch>
            <a:fillRect/>
          </a:stretch>
        </p:blipFill>
        <p:spPr>
          <a:xfrm>
            <a:off x="38323" y="57975"/>
            <a:ext cx="2777950" cy="232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nvSpPr>
        <p:spPr>
          <a:xfrm>
            <a:off x="2040600" y="137500"/>
            <a:ext cx="50628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מטרות הקונגרס הציוני הראשון</a:t>
            </a:r>
            <a:endParaRPr b="1" sz="2400">
              <a:solidFill>
                <a:srgbClr val="4A86E8"/>
              </a:solidFill>
            </a:endParaRPr>
          </a:p>
        </p:txBody>
      </p:sp>
      <p:sp>
        <p:nvSpPr>
          <p:cNvPr id="278" name="Google Shape;278;p44"/>
          <p:cNvSpPr txBox="1"/>
          <p:nvPr/>
        </p:nvSpPr>
        <p:spPr>
          <a:xfrm>
            <a:off x="310600" y="1136800"/>
            <a:ext cx="8473200" cy="3247800"/>
          </a:xfrm>
          <a:prstGeom prst="rect">
            <a:avLst/>
          </a:prstGeom>
          <a:noFill/>
          <a:ln>
            <a:noFill/>
          </a:ln>
        </p:spPr>
        <p:txBody>
          <a:bodyPr anchorCtr="0" anchor="t" bIns="91425" lIns="91425" spcFirstLastPara="1" rIns="91425" wrap="square" tIns="91425">
            <a:noAutofit/>
          </a:bodyPr>
          <a:lstStyle/>
          <a:p>
            <a:pPr indent="0" lvl="0" marL="0" marR="0" rtl="1" algn="just">
              <a:lnSpc>
                <a:spcPct val="200000"/>
              </a:lnSpc>
              <a:spcBef>
                <a:spcPts val="0"/>
              </a:spcBef>
              <a:spcAft>
                <a:spcPts val="0"/>
              </a:spcAft>
              <a:buNone/>
            </a:pPr>
            <a:r>
              <a:rPr b="1" lang="en-GB" sz="1600"/>
              <a:t>גיוס העם היהודי למען הציונות</a:t>
            </a:r>
            <a:r>
              <a:rPr lang="en-GB" sz="1600"/>
              <a:t>: </a:t>
            </a:r>
            <a:endParaRPr sz="1600"/>
          </a:p>
          <a:p>
            <a:pPr indent="0" lvl="0" marL="0" marR="0" rtl="1" algn="just">
              <a:lnSpc>
                <a:spcPct val="200000"/>
              </a:lnSpc>
              <a:spcBef>
                <a:spcPts val="0"/>
              </a:spcBef>
              <a:spcAft>
                <a:spcPts val="0"/>
              </a:spcAft>
              <a:buNone/>
            </a:pPr>
            <a:r>
              <a:rPr lang="en-GB" sz="1600"/>
              <a:t>באמצעות הקונגרס הרצל פנה ישירות לעם היהודי במטרה להגיע להסכמה על דרך פעולה משותפת לפתרון בעיית היהודים באירופה, ולבחור מנהיגות מקובלת שתעמוד בראש התנועה הציונית.</a:t>
            </a:r>
            <a:br>
              <a:rPr lang="en-GB" sz="1600"/>
            </a:br>
            <a:r>
              <a:rPr b="1" lang="en-GB" sz="1600"/>
              <a:t>העלאת שאלת ארץ ישראל על סדר היום</a:t>
            </a:r>
            <a:r>
              <a:rPr lang="en-GB" sz="1600"/>
              <a:t>: </a:t>
            </a:r>
            <a:endParaRPr sz="1600"/>
          </a:p>
          <a:p>
            <a:pPr indent="0" lvl="0" marL="0" marR="0" rtl="1" algn="just">
              <a:lnSpc>
                <a:spcPct val="200000"/>
              </a:lnSpc>
              <a:spcBef>
                <a:spcPts val="0"/>
              </a:spcBef>
              <a:spcAft>
                <a:spcPts val="0"/>
              </a:spcAft>
              <a:buNone/>
            </a:pPr>
            <a:r>
              <a:rPr lang="en-GB" sz="1600"/>
              <a:t>הרצל שאף להציב את הבעיה היהודית על סדר היום הבינלאומי, הוא האמין שהקונגרס יסייע לו להשגת פתרון לבעיה היהודית. הוא ביקש ליצור אירוע רב רושם כדי לזכות לחשיפה מרבית בתקשורת. </a:t>
            </a:r>
            <a:endParaRPr sz="1600"/>
          </a:p>
          <a:p>
            <a:pPr indent="0" lvl="0" marL="0" rtl="1" algn="r">
              <a:lnSpc>
                <a:spcPct val="200000"/>
              </a:lnSpc>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nvSpPr>
        <p:spPr>
          <a:xfrm>
            <a:off x="647275" y="137500"/>
            <a:ext cx="78831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חשיבות </a:t>
            </a:r>
            <a:r>
              <a:rPr b="1" lang="en-GB" sz="2400">
                <a:solidFill>
                  <a:srgbClr val="4A86E8"/>
                </a:solidFill>
              </a:rPr>
              <a:t>הקונגרס הציוני הראשון בצמיחתה של התנועה הציונית</a:t>
            </a:r>
            <a:endParaRPr b="1" sz="2400">
              <a:solidFill>
                <a:srgbClr val="4A86E8"/>
              </a:solidFill>
            </a:endParaRPr>
          </a:p>
        </p:txBody>
      </p:sp>
      <p:sp>
        <p:nvSpPr>
          <p:cNvPr id="284" name="Google Shape;284;p45"/>
          <p:cNvSpPr txBox="1"/>
          <p:nvPr/>
        </p:nvSpPr>
        <p:spPr>
          <a:xfrm>
            <a:off x="310600" y="1213000"/>
            <a:ext cx="8473200" cy="3434100"/>
          </a:xfrm>
          <a:prstGeom prst="rect">
            <a:avLst/>
          </a:prstGeom>
          <a:noFill/>
          <a:ln>
            <a:noFill/>
          </a:ln>
        </p:spPr>
        <p:txBody>
          <a:bodyPr anchorCtr="0" anchor="t" bIns="91425" lIns="91425" spcFirstLastPara="1" rIns="91425" wrap="square" tIns="91425">
            <a:noAutofit/>
          </a:bodyPr>
          <a:lstStyle/>
          <a:p>
            <a:pPr indent="0" lvl="0" marL="0" marR="0" rtl="1" algn="just">
              <a:lnSpc>
                <a:spcPct val="200000"/>
              </a:lnSpc>
              <a:spcBef>
                <a:spcPts val="0"/>
              </a:spcBef>
              <a:spcAft>
                <a:spcPts val="0"/>
              </a:spcAft>
              <a:buNone/>
            </a:pPr>
            <a:r>
              <a:rPr b="1" lang="en-GB" sz="1600">
                <a:solidFill>
                  <a:schemeClr val="dk1"/>
                </a:solidFill>
              </a:rPr>
              <a:t>חיזוקה של התנועה הציונית</a:t>
            </a:r>
            <a:r>
              <a:rPr lang="en-GB" sz="1600">
                <a:solidFill>
                  <a:schemeClr val="dk1"/>
                </a:solidFill>
              </a:rPr>
              <a:t>: </a:t>
            </a:r>
            <a:endParaRPr sz="1600">
              <a:solidFill>
                <a:schemeClr val="dk1"/>
              </a:solidFill>
            </a:endParaRPr>
          </a:p>
          <a:p>
            <a:pPr indent="0" lvl="0" marL="0" marR="0" rtl="1" algn="just">
              <a:lnSpc>
                <a:spcPct val="200000"/>
              </a:lnSpc>
              <a:spcBef>
                <a:spcPts val="0"/>
              </a:spcBef>
              <a:spcAft>
                <a:spcPts val="0"/>
              </a:spcAft>
              <a:buNone/>
            </a:pPr>
            <a:r>
              <a:rPr lang="en-GB" sz="1600">
                <a:solidFill>
                  <a:schemeClr val="dk1"/>
                </a:solidFill>
              </a:rPr>
              <a:t>הקונגרס </a:t>
            </a:r>
            <a:r>
              <a:rPr lang="en-GB" sz="1600">
                <a:solidFill>
                  <a:schemeClr val="dk1"/>
                </a:solidFill>
                <a:highlight>
                  <a:srgbClr val="FFFF00"/>
                </a:highlight>
              </a:rPr>
              <a:t>קבע את מעמדה של התנועה הציונית</a:t>
            </a:r>
            <a:r>
              <a:rPr lang="en-GB" sz="1600">
                <a:solidFill>
                  <a:schemeClr val="dk1"/>
                </a:solidFill>
              </a:rPr>
              <a:t> כאחת התנועות החשובות בעם היהודי ו</a:t>
            </a:r>
            <a:r>
              <a:rPr lang="en-GB" sz="1600">
                <a:solidFill>
                  <a:schemeClr val="dk1"/>
                </a:solidFill>
                <a:highlight>
                  <a:srgbClr val="FFFF00"/>
                </a:highlight>
              </a:rPr>
              <a:t>חיזק את מנהיגותו של הרצל</a:t>
            </a:r>
            <a:r>
              <a:rPr lang="en-GB" sz="1600">
                <a:solidFill>
                  <a:schemeClr val="dk1"/>
                </a:solidFill>
              </a:rPr>
              <a:t>. הרצל הפך לאחד המנהיגים החשובים בעולם היהודי. הקונגרס הדגים את </a:t>
            </a:r>
            <a:r>
              <a:rPr lang="en-GB" sz="1600">
                <a:solidFill>
                  <a:schemeClr val="dk1"/>
                </a:solidFill>
                <a:highlight>
                  <a:srgbClr val="FFFF00"/>
                </a:highlight>
              </a:rPr>
              <a:t>עוצמת התמיכה ברעיון</a:t>
            </a:r>
            <a:r>
              <a:rPr lang="en-GB" sz="1600">
                <a:solidFill>
                  <a:schemeClr val="dk1"/>
                </a:solidFill>
              </a:rPr>
              <a:t> הציוני. </a:t>
            </a:r>
            <a:br>
              <a:rPr lang="en-GB" sz="1600">
                <a:solidFill>
                  <a:schemeClr val="dk1"/>
                </a:solidFill>
              </a:rPr>
            </a:br>
            <a:r>
              <a:rPr b="1" lang="en-GB" sz="1600">
                <a:solidFill>
                  <a:schemeClr val="dk1"/>
                </a:solidFill>
              </a:rPr>
              <a:t>העלאת הרעיון הציוני לסדר היום: </a:t>
            </a:r>
            <a:endParaRPr b="1" sz="1600">
              <a:solidFill>
                <a:schemeClr val="dk1"/>
              </a:solidFill>
            </a:endParaRPr>
          </a:p>
          <a:p>
            <a:pPr indent="0" lvl="0" marL="0" marR="0" rtl="1" algn="just">
              <a:lnSpc>
                <a:spcPct val="200000"/>
              </a:lnSpc>
              <a:spcBef>
                <a:spcPts val="0"/>
              </a:spcBef>
              <a:spcAft>
                <a:spcPts val="0"/>
              </a:spcAft>
              <a:buNone/>
            </a:pPr>
            <a:r>
              <a:rPr lang="en-GB" sz="1600">
                <a:solidFill>
                  <a:schemeClr val="dk1"/>
                </a:solidFill>
              </a:rPr>
              <a:t>הקונגרס הציוני זכה לסיקור בעיתונות היהודית והעולמית. הרעיון הציוני וקיומה של התנועה הציונית עלו </a:t>
            </a:r>
            <a:r>
              <a:rPr lang="en-GB" sz="1600">
                <a:solidFill>
                  <a:schemeClr val="dk1"/>
                </a:solidFill>
                <a:highlight>
                  <a:srgbClr val="FFFF00"/>
                </a:highlight>
              </a:rPr>
              <a:t>לסדר היום בקהילות היהודיות ובעולם הלא יהודי</a:t>
            </a:r>
            <a:r>
              <a:rPr lang="en-GB" sz="1600">
                <a:solidFill>
                  <a:schemeClr val="dk1"/>
                </a:solidFill>
              </a:rPr>
              <a:t>.</a:t>
            </a:r>
            <a:br>
              <a:rPr lang="en-GB" sz="1600">
                <a:solidFill>
                  <a:schemeClr val="dk1"/>
                </a:solidFill>
              </a:rPr>
            </a:br>
            <a:endParaRPr sz="1600">
              <a:solidFill>
                <a:srgbClr val="333333"/>
              </a:solidFill>
            </a:endParaRPr>
          </a:p>
          <a:p>
            <a:pPr indent="0" lvl="0" marL="0" rtl="1" algn="r">
              <a:lnSpc>
                <a:spcPct val="200000"/>
              </a:lnSpc>
              <a:spcBef>
                <a:spcPts val="0"/>
              </a:spcBef>
              <a:spcAft>
                <a:spcPts val="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nvSpPr>
        <p:spPr>
          <a:xfrm>
            <a:off x="875875" y="137500"/>
            <a:ext cx="75165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עיקרי ההחלטות שהתקבלו בקונגרס בבאזל – תוכנית באזל</a:t>
            </a:r>
            <a:endParaRPr b="1" sz="2200">
              <a:solidFill>
                <a:srgbClr val="4A86E8"/>
              </a:solidFill>
            </a:endParaRPr>
          </a:p>
        </p:txBody>
      </p:sp>
      <p:sp>
        <p:nvSpPr>
          <p:cNvPr id="290" name="Google Shape;290;p46"/>
          <p:cNvSpPr txBox="1"/>
          <p:nvPr/>
        </p:nvSpPr>
        <p:spPr>
          <a:xfrm>
            <a:off x="185275" y="679600"/>
            <a:ext cx="8598600" cy="44088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0"/>
              </a:spcAft>
              <a:buNone/>
            </a:pPr>
            <a:r>
              <a:rPr b="1" lang="en-GB">
                <a:solidFill>
                  <a:schemeClr val="dk1"/>
                </a:solidFill>
              </a:rPr>
              <a:t>המטרה העליונה של תכנית באזל:</a:t>
            </a:r>
            <a:endParaRPr b="1">
              <a:solidFill>
                <a:schemeClr val="dk1"/>
              </a:solidFill>
            </a:endParaRPr>
          </a:p>
          <a:p>
            <a:pPr indent="0" lvl="0" marL="0" marR="0" rtl="1" algn="ctr">
              <a:lnSpc>
                <a:spcPct val="200000"/>
              </a:lnSpc>
              <a:spcBef>
                <a:spcPts val="0"/>
              </a:spcBef>
              <a:spcAft>
                <a:spcPts val="0"/>
              </a:spcAft>
              <a:buNone/>
            </a:pPr>
            <a:r>
              <a:rPr b="1" lang="en-GB" u="sng">
                <a:solidFill>
                  <a:schemeClr val="dk1"/>
                </a:solidFill>
              </a:rPr>
              <a:t>הקמתו של בית מולדת לעם היהודי בארץ ישראל</a:t>
            </a:r>
            <a:endParaRPr u="sng">
              <a:solidFill>
                <a:schemeClr val="dk1"/>
              </a:solidFill>
            </a:endParaRPr>
          </a:p>
          <a:p>
            <a:pPr indent="0" lvl="0" marL="0" marR="0" rtl="1" algn="just">
              <a:lnSpc>
                <a:spcPct val="200000"/>
              </a:lnSpc>
              <a:spcBef>
                <a:spcPts val="0"/>
              </a:spcBef>
              <a:spcAft>
                <a:spcPts val="0"/>
              </a:spcAft>
              <a:buNone/>
            </a:pPr>
            <a:r>
              <a:rPr lang="en-GB" sz="1200">
                <a:solidFill>
                  <a:srgbClr val="222222"/>
                </a:solidFill>
                <a:highlight>
                  <a:srgbClr val="FFFFFF"/>
                </a:highlight>
              </a:rPr>
              <a:t>"הציונות שואפת להקים בית מולדת לעם היהודי בארץ ישראל, המובטח לפי משפט הכלל".</a:t>
            </a:r>
            <a:endParaRPr sz="1200">
              <a:solidFill>
                <a:srgbClr val="222222"/>
              </a:solidFill>
              <a:highlight>
                <a:srgbClr val="FFFFFF"/>
              </a:highlight>
            </a:endParaRPr>
          </a:p>
          <a:p>
            <a:pPr indent="0" lvl="0" marL="0" marR="0" rtl="1" algn="just">
              <a:lnSpc>
                <a:spcPct val="200000"/>
              </a:lnSpc>
              <a:spcBef>
                <a:spcPts val="0"/>
              </a:spcBef>
              <a:spcAft>
                <a:spcPts val="0"/>
              </a:spcAft>
              <a:buNone/>
            </a:pPr>
            <a:r>
              <a:rPr lang="en-GB" sz="1200">
                <a:solidFill>
                  <a:srgbClr val="222222"/>
                </a:solidFill>
                <a:highlight>
                  <a:srgbClr val="FFFFFF"/>
                </a:highlight>
              </a:rPr>
              <a:t>שאיפה להקמת בית לאומי ליהודים בארץ ישראל, בהסכמתן של אומות העולם.</a:t>
            </a:r>
            <a:endParaRPr sz="1200">
              <a:solidFill>
                <a:srgbClr val="222222"/>
              </a:solidFill>
              <a:highlight>
                <a:srgbClr val="FFFFFF"/>
              </a:highlight>
            </a:endParaRPr>
          </a:p>
          <a:p>
            <a:pPr indent="0" lvl="0" marL="0" marR="0" rtl="1" algn="just">
              <a:lnSpc>
                <a:spcPct val="200000"/>
              </a:lnSpc>
              <a:spcBef>
                <a:spcPts val="0"/>
              </a:spcBef>
              <a:spcAft>
                <a:spcPts val="0"/>
              </a:spcAft>
              <a:buNone/>
            </a:pPr>
            <a:r>
              <a:rPr lang="en-GB" sz="1200">
                <a:solidFill>
                  <a:srgbClr val="222222"/>
                </a:solidFill>
                <a:highlight>
                  <a:srgbClr val="FFFFFF"/>
                </a:highlight>
              </a:rPr>
              <a:t>בתכנית לא נעשה שימוש במונח "מדינה" אלא "בית מולדת", מחשש לתגובה מתנכלת של העות'מאנים ששלטו באותה העת בארץ ישראל.</a:t>
            </a:r>
            <a:endParaRPr sz="1200">
              <a:solidFill>
                <a:schemeClr val="dk1"/>
              </a:solidFill>
            </a:endParaRPr>
          </a:p>
          <a:p>
            <a:pPr indent="0" lvl="0" marL="0" marR="0" rtl="1" algn="ctr">
              <a:lnSpc>
                <a:spcPct val="200000"/>
              </a:lnSpc>
              <a:spcBef>
                <a:spcPts val="0"/>
              </a:spcBef>
              <a:spcAft>
                <a:spcPts val="0"/>
              </a:spcAft>
              <a:buNone/>
            </a:pPr>
            <a:r>
              <a:rPr b="1" lang="en-GB">
                <a:solidFill>
                  <a:schemeClr val="dk1"/>
                </a:solidFill>
              </a:rPr>
              <a:t>האמצעים שיש לנקוט למען השגת המטרה:</a:t>
            </a:r>
            <a:endParaRPr b="1">
              <a:solidFill>
                <a:schemeClr val="dk1"/>
              </a:solidFill>
            </a:endParaRPr>
          </a:p>
          <a:p>
            <a:pPr indent="-304800" lvl="0" marL="457200" marR="0" rtl="1" algn="just">
              <a:lnSpc>
                <a:spcPct val="200000"/>
              </a:lnSpc>
              <a:spcBef>
                <a:spcPts val="0"/>
              </a:spcBef>
              <a:spcAft>
                <a:spcPts val="0"/>
              </a:spcAft>
              <a:buClr>
                <a:schemeClr val="dk1"/>
              </a:buClr>
              <a:buSzPts val="1200"/>
              <a:buAutoNum type="arabicPeriod"/>
            </a:pPr>
            <a:r>
              <a:rPr b="1" lang="en-GB" sz="1200">
                <a:solidFill>
                  <a:schemeClr val="dk1"/>
                </a:solidFill>
              </a:rPr>
              <a:t>התיישבות </a:t>
            </a:r>
            <a:r>
              <a:rPr lang="en-GB" sz="1200">
                <a:solidFill>
                  <a:schemeClr val="dk1"/>
                </a:solidFill>
              </a:rPr>
              <a:t>בארץ ישראל על ידי איכרים, בעלי מלאכה ותעשיה יהודית. </a:t>
            </a:r>
            <a:endParaRPr sz="1200">
              <a:solidFill>
                <a:schemeClr val="dk1"/>
              </a:solidFill>
            </a:endParaRPr>
          </a:p>
          <a:p>
            <a:pPr indent="-304800" lvl="0" marL="457200" marR="0" rtl="1" algn="just">
              <a:lnSpc>
                <a:spcPct val="200000"/>
              </a:lnSpc>
              <a:spcBef>
                <a:spcPts val="0"/>
              </a:spcBef>
              <a:spcAft>
                <a:spcPts val="0"/>
              </a:spcAft>
              <a:buClr>
                <a:schemeClr val="dk1"/>
              </a:buClr>
              <a:buSzPts val="1200"/>
              <a:buAutoNum type="arabicPeriod"/>
            </a:pPr>
            <a:r>
              <a:rPr b="1" lang="en-GB" sz="1200">
                <a:solidFill>
                  <a:schemeClr val="dk1"/>
                </a:solidFill>
              </a:rPr>
              <a:t>פעולות מאורגנות-</a:t>
            </a:r>
            <a:r>
              <a:rPr lang="en-GB" sz="1200">
                <a:solidFill>
                  <a:schemeClr val="dk1"/>
                </a:solidFill>
              </a:rPr>
              <a:t> התנועה הציונית </a:t>
            </a:r>
            <a:r>
              <a:rPr lang="en-GB" sz="1200">
                <a:solidFill>
                  <a:schemeClr val="dk1"/>
                </a:solidFill>
              </a:rPr>
              <a:t>תסייע בהקמת ארגונים ציוניים בארצות השונות בהן חיים היהודים</a:t>
            </a:r>
            <a:r>
              <a:rPr lang="en-GB" sz="1200">
                <a:solidFill>
                  <a:schemeClr val="dk1"/>
                </a:solidFill>
              </a:rPr>
              <a:t>  בקרב יהודי העולם.</a:t>
            </a:r>
            <a:endParaRPr sz="1200">
              <a:solidFill>
                <a:schemeClr val="dk1"/>
              </a:solidFill>
            </a:endParaRPr>
          </a:p>
          <a:p>
            <a:pPr indent="-304800" lvl="0" marL="457200" marR="0" rtl="1" algn="just">
              <a:lnSpc>
                <a:spcPct val="200000"/>
              </a:lnSpc>
              <a:spcBef>
                <a:spcPts val="0"/>
              </a:spcBef>
              <a:spcAft>
                <a:spcPts val="0"/>
              </a:spcAft>
              <a:buClr>
                <a:schemeClr val="dk1"/>
              </a:buClr>
              <a:buSzPts val="1200"/>
              <a:buAutoNum type="arabicPeriod"/>
            </a:pPr>
            <a:r>
              <a:rPr b="1" lang="en-GB" sz="1200">
                <a:solidFill>
                  <a:schemeClr val="dk1"/>
                </a:solidFill>
              </a:rPr>
              <a:t>הפצת הציונות-</a:t>
            </a:r>
            <a:r>
              <a:rPr lang="en-GB" sz="1200">
                <a:solidFill>
                  <a:schemeClr val="dk1"/>
                </a:solidFill>
              </a:rPr>
              <a:t> התנועה הציונית תפעל להפצת האידיאולוגיה הציונית בקרב היהודים בעולם. </a:t>
            </a:r>
            <a:endParaRPr sz="1200">
              <a:solidFill>
                <a:schemeClr val="dk1"/>
              </a:solidFill>
            </a:endParaRPr>
          </a:p>
          <a:p>
            <a:pPr indent="-304800" lvl="0" marL="457200" marR="0" rtl="1" algn="just">
              <a:lnSpc>
                <a:spcPct val="200000"/>
              </a:lnSpc>
              <a:spcBef>
                <a:spcPts val="0"/>
              </a:spcBef>
              <a:spcAft>
                <a:spcPts val="0"/>
              </a:spcAft>
              <a:buClr>
                <a:schemeClr val="dk1"/>
              </a:buClr>
              <a:buSzPts val="1200"/>
              <a:buAutoNum type="arabicPeriod"/>
            </a:pPr>
            <a:r>
              <a:rPr b="1" lang="en-GB" sz="1200">
                <a:solidFill>
                  <a:schemeClr val="dk1"/>
                </a:solidFill>
              </a:rPr>
              <a:t>פעולה מדינית להשגת הצ'רטר</a:t>
            </a:r>
            <a:r>
              <a:rPr lang="en-GB" sz="1200">
                <a:solidFill>
                  <a:schemeClr val="dk1"/>
                </a:solidFill>
              </a:rPr>
              <a:t>- התנועה הציונית תקיים מגעים מדיניים עם ממשלות של מדינות בעולם, כדי לזכות בתמיכה בתפיסות הציוניות וכדי להשיג את הצ'רטר –  אישור מאחת המעצמות להתיישבות יהודית בחסותה בארץ ישראל.</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nvSpPr>
        <p:spPr>
          <a:xfrm>
            <a:off x="875875" y="137500"/>
            <a:ext cx="75165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המסגרות הארגוניות למימוש מטרות התנועה הציונית</a:t>
            </a:r>
            <a:endParaRPr b="1" sz="2400">
              <a:solidFill>
                <a:srgbClr val="4A86E8"/>
              </a:solidFill>
            </a:endParaRPr>
          </a:p>
        </p:txBody>
      </p:sp>
      <p:sp>
        <p:nvSpPr>
          <p:cNvPr id="296" name="Google Shape;296;p47"/>
          <p:cNvSpPr txBox="1"/>
          <p:nvPr/>
        </p:nvSpPr>
        <p:spPr>
          <a:xfrm>
            <a:off x="310600" y="832000"/>
            <a:ext cx="8473200" cy="4117500"/>
          </a:xfrm>
          <a:prstGeom prst="rect">
            <a:avLst/>
          </a:prstGeom>
          <a:noFill/>
          <a:ln>
            <a:noFill/>
          </a:ln>
        </p:spPr>
        <p:txBody>
          <a:bodyPr anchorCtr="0" anchor="t" bIns="91425" lIns="91425" spcFirstLastPara="1" rIns="91425" wrap="square" tIns="91425">
            <a:noAutofit/>
          </a:bodyPr>
          <a:lstStyle/>
          <a:p>
            <a:pPr indent="0" lvl="0" marL="0" rtl="1" algn="just">
              <a:lnSpc>
                <a:spcPct val="150000"/>
              </a:lnSpc>
              <a:spcBef>
                <a:spcPts val="0"/>
              </a:spcBef>
              <a:spcAft>
                <a:spcPts val="0"/>
              </a:spcAft>
              <a:buClr>
                <a:schemeClr val="dk1"/>
              </a:buClr>
              <a:buSzPts val="1100"/>
              <a:buFont typeface="Arial"/>
              <a:buNone/>
            </a:pPr>
            <a:r>
              <a:rPr lang="en-GB" sz="1700">
                <a:solidFill>
                  <a:schemeClr val="dk1"/>
                </a:solidFill>
              </a:rPr>
              <a:t>במסגרת הקונגרס הציוני הראשון ובקונגרסים שהתקיימו אחריו, הוקמו מספר מסגרות ארגוניות שנועדו לקדם את מימוש תוכנית באזל:</a:t>
            </a:r>
            <a:endParaRPr sz="1700">
              <a:solidFill>
                <a:schemeClr val="dk1"/>
              </a:solidFill>
            </a:endParaRPr>
          </a:p>
          <a:p>
            <a:pPr indent="0" lvl="0" marL="0" rtl="1" algn="just">
              <a:lnSpc>
                <a:spcPct val="150000"/>
              </a:lnSpc>
              <a:spcBef>
                <a:spcPts val="0"/>
              </a:spcBef>
              <a:spcAft>
                <a:spcPts val="0"/>
              </a:spcAft>
              <a:buNone/>
            </a:pPr>
            <a:r>
              <a:rPr b="1" lang="en-GB" sz="1700">
                <a:solidFill>
                  <a:schemeClr val="dk1"/>
                </a:solidFill>
              </a:rPr>
              <a:t>ההסתדרות הציונית-</a:t>
            </a:r>
            <a:r>
              <a:rPr lang="en-GB" sz="1700">
                <a:solidFill>
                  <a:schemeClr val="dk1"/>
                </a:solidFill>
              </a:rPr>
              <a:t> ארגון הגג שמאחד תחתיו את כל האגודות הציוניות בעולם. פעילותה של ההסתדרות הציונית העולמית התבצעה באמצעות מסגרות ארגוניות שונות: </a:t>
            </a:r>
            <a:endParaRPr sz="1700">
              <a:solidFill>
                <a:schemeClr val="dk1"/>
              </a:solidFill>
            </a:endParaRPr>
          </a:p>
          <a:p>
            <a:pPr indent="-336550" lvl="0" marL="685800" rtl="1" algn="just">
              <a:lnSpc>
                <a:spcPct val="150000"/>
              </a:lnSpc>
              <a:spcBef>
                <a:spcPts val="0"/>
              </a:spcBef>
              <a:spcAft>
                <a:spcPts val="0"/>
              </a:spcAft>
              <a:buClr>
                <a:schemeClr val="dk1"/>
              </a:buClr>
              <a:buSzPts val="1700"/>
              <a:buFont typeface="Noto Sans Symbols"/>
              <a:buChar char="●"/>
            </a:pPr>
            <a:r>
              <a:rPr b="1" lang="en-GB" sz="1700">
                <a:solidFill>
                  <a:srgbClr val="FF0000"/>
                </a:solidFill>
              </a:rPr>
              <a:t>ק</a:t>
            </a:r>
            <a:r>
              <a:rPr b="1" lang="en-GB" sz="1700">
                <a:solidFill>
                  <a:schemeClr val="dk1"/>
                </a:solidFill>
              </a:rPr>
              <a:t>רן קימת לישראל (קק"ל):</a:t>
            </a:r>
            <a:r>
              <a:rPr lang="en-GB" sz="1700">
                <a:solidFill>
                  <a:schemeClr val="dk1"/>
                </a:solidFill>
              </a:rPr>
              <a:t> הזרוע המבצעת בתחום ההתיישבות, עסקה ברכישת קרקעות בארץ ישראל והכשרתן להתיישבות.  </a:t>
            </a:r>
            <a:endParaRPr sz="1700">
              <a:solidFill>
                <a:schemeClr val="dk1"/>
              </a:solidFill>
            </a:endParaRPr>
          </a:p>
          <a:p>
            <a:pPr indent="-336550" lvl="0" marL="685800" rtl="1" algn="just">
              <a:lnSpc>
                <a:spcPct val="150000"/>
              </a:lnSpc>
              <a:spcBef>
                <a:spcPts val="0"/>
              </a:spcBef>
              <a:spcAft>
                <a:spcPts val="0"/>
              </a:spcAft>
              <a:buClr>
                <a:schemeClr val="dk1"/>
              </a:buClr>
              <a:buSzPts val="1700"/>
              <a:buFont typeface="Noto Sans Symbols"/>
              <a:buChar char="●"/>
            </a:pPr>
            <a:r>
              <a:rPr b="1" lang="en-GB" sz="1700">
                <a:solidFill>
                  <a:srgbClr val="FF0000"/>
                </a:solidFill>
              </a:rPr>
              <a:t>ב</a:t>
            </a:r>
            <a:r>
              <a:rPr b="1" lang="en-GB" sz="1700">
                <a:solidFill>
                  <a:schemeClr val="dk1"/>
                </a:solidFill>
              </a:rPr>
              <a:t>נק אנגלו- פלסטינה:</a:t>
            </a:r>
            <a:r>
              <a:rPr lang="en-GB" sz="1700">
                <a:solidFill>
                  <a:schemeClr val="dk1"/>
                </a:solidFill>
              </a:rPr>
              <a:t> גוף כלכלי של ההסתדרות הציונית הממן את הפעילות הציונית בארץ- ישראל (לדוגמה: רכישת קרקעות).</a:t>
            </a:r>
            <a:endParaRPr sz="1700">
              <a:solidFill>
                <a:schemeClr val="dk1"/>
              </a:solidFill>
            </a:endParaRPr>
          </a:p>
          <a:p>
            <a:pPr indent="-336550" lvl="0" marL="685800" rtl="1" algn="just">
              <a:lnSpc>
                <a:spcPct val="150000"/>
              </a:lnSpc>
              <a:spcBef>
                <a:spcPts val="0"/>
              </a:spcBef>
              <a:spcAft>
                <a:spcPts val="0"/>
              </a:spcAft>
              <a:buClr>
                <a:schemeClr val="dk1"/>
              </a:buClr>
              <a:buSzPts val="1700"/>
              <a:buFont typeface="Noto Sans Symbols"/>
              <a:buChar char="●"/>
            </a:pPr>
            <a:r>
              <a:rPr b="1" lang="en-GB" sz="1700">
                <a:solidFill>
                  <a:srgbClr val="FF0000"/>
                </a:solidFill>
              </a:rPr>
              <a:t>ה</a:t>
            </a:r>
            <a:r>
              <a:rPr b="1" lang="en-GB" sz="1700">
                <a:solidFill>
                  <a:schemeClr val="dk1"/>
                </a:solidFill>
              </a:rPr>
              <a:t>וועד הפועל הציוני:</a:t>
            </a:r>
            <a:r>
              <a:rPr lang="en-GB" sz="1700">
                <a:solidFill>
                  <a:schemeClr val="dk1"/>
                </a:solidFill>
              </a:rPr>
              <a:t> גוף ארגוני שחבריו נבחרו ע"י משתתפי הקונגרס הציוני, והיה הגוף המבצע של החלטות הקונגרס.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nvSpPr>
        <p:spPr>
          <a:xfrm>
            <a:off x="875875" y="137500"/>
            <a:ext cx="75165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הצלחת הקונגרס</a:t>
            </a:r>
            <a:endParaRPr b="1" sz="2400">
              <a:solidFill>
                <a:srgbClr val="4A86E8"/>
              </a:solidFill>
            </a:endParaRPr>
          </a:p>
        </p:txBody>
      </p:sp>
      <p:sp>
        <p:nvSpPr>
          <p:cNvPr id="302" name="Google Shape;302;p48"/>
          <p:cNvSpPr txBox="1"/>
          <p:nvPr/>
        </p:nvSpPr>
        <p:spPr>
          <a:xfrm>
            <a:off x="310600" y="1213000"/>
            <a:ext cx="8473200" cy="3434100"/>
          </a:xfrm>
          <a:prstGeom prst="rect">
            <a:avLst/>
          </a:prstGeom>
          <a:noFill/>
          <a:ln>
            <a:noFill/>
          </a:ln>
        </p:spPr>
        <p:txBody>
          <a:bodyPr anchorCtr="0" anchor="t" bIns="91425" lIns="91425" spcFirstLastPara="1" rIns="91425" wrap="square" tIns="91425">
            <a:noAutofit/>
          </a:bodyPr>
          <a:lstStyle/>
          <a:p>
            <a:pPr indent="0" lvl="0" marL="0" marR="0" rtl="1" algn="just">
              <a:lnSpc>
                <a:spcPct val="200000"/>
              </a:lnSpc>
              <a:spcBef>
                <a:spcPts val="0"/>
              </a:spcBef>
              <a:spcAft>
                <a:spcPts val="0"/>
              </a:spcAft>
              <a:buNone/>
            </a:pPr>
            <a:r>
              <a:rPr lang="en-GB">
                <a:solidFill>
                  <a:schemeClr val="dk1"/>
                </a:solidFill>
              </a:rPr>
              <a:t>הרצל ראה בקונגרס ובהחלטות שהתקבלו בו הצלחה גדולה.</a:t>
            </a:r>
            <a:endParaRPr>
              <a:solidFill>
                <a:schemeClr val="dk1"/>
              </a:solidFill>
            </a:endParaRPr>
          </a:p>
          <a:p>
            <a:pPr indent="0" lvl="0" marL="0" marR="0" rtl="1" algn="just">
              <a:lnSpc>
                <a:spcPct val="200000"/>
              </a:lnSpc>
              <a:spcBef>
                <a:spcPts val="0"/>
              </a:spcBef>
              <a:spcAft>
                <a:spcPts val="0"/>
              </a:spcAft>
              <a:buNone/>
            </a:pPr>
            <a:r>
              <a:rPr lang="en-GB">
                <a:solidFill>
                  <a:schemeClr val="dk1"/>
                </a:solidFill>
              </a:rPr>
              <a:t>הוא כתב ביומנו:</a:t>
            </a:r>
            <a:endParaRPr>
              <a:solidFill>
                <a:schemeClr val="dk1"/>
              </a:solidFill>
            </a:endParaRPr>
          </a:p>
          <a:p>
            <a:pPr indent="0" lvl="0" marL="0" marR="0" rtl="1" algn="just">
              <a:lnSpc>
                <a:spcPct val="200000"/>
              </a:lnSpc>
              <a:spcBef>
                <a:spcPts val="0"/>
              </a:spcBef>
              <a:spcAft>
                <a:spcPts val="0"/>
              </a:spcAft>
              <a:buNone/>
            </a:pPr>
            <a:r>
              <a:rPr b="1" lang="en-GB">
                <a:solidFill>
                  <a:schemeClr val="dk1"/>
                </a:solidFill>
              </a:rPr>
              <a:t>"בבאזל ייסדתי את מדינת היהודים. אילו אמרתי זאת היום בקול, היתה התגובה צחוק כללי. אולי בעוד חמש שנים, בודאי בעוד חמישים שנה, יכירו בזה הכל".</a:t>
            </a:r>
            <a:endParaRPr b="1">
              <a:solidFill>
                <a:schemeClr val="dk1"/>
              </a:solidFill>
            </a:endParaRPr>
          </a:p>
          <a:p>
            <a:pPr indent="0" lvl="0" marL="0" marR="0" rtl="1" algn="just">
              <a:lnSpc>
                <a:spcPct val="200000"/>
              </a:lnSpc>
              <a:spcBef>
                <a:spcPts val="0"/>
              </a:spcBef>
              <a:spcAft>
                <a:spcPts val="0"/>
              </a:spcAft>
              <a:buNone/>
            </a:pPr>
            <a:r>
              <a:rPr lang="en-GB">
                <a:solidFill>
                  <a:schemeClr val="dk1"/>
                </a:solidFill>
              </a:rPr>
              <a:t>ואכן, הצלחה:</a:t>
            </a:r>
            <a:endParaRPr>
              <a:solidFill>
                <a:schemeClr val="dk1"/>
              </a:solidFill>
            </a:endParaRPr>
          </a:p>
          <a:p>
            <a:pPr indent="-317500" lvl="0" marL="457200" marR="0" rtl="1" algn="just">
              <a:lnSpc>
                <a:spcPct val="200000"/>
              </a:lnSpc>
              <a:spcBef>
                <a:spcPts val="0"/>
              </a:spcBef>
              <a:spcAft>
                <a:spcPts val="0"/>
              </a:spcAft>
              <a:buClr>
                <a:schemeClr val="dk1"/>
              </a:buClr>
              <a:buSzPts val="1400"/>
              <a:buAutoNum type="arabicPeriod"/>
            </a:pPr>
            <a:r>
              <a:rPr lang="en-GB">
                <a:solidFill>
                  <a:schemeClr val="dk1"/>
                </a:solidFill>
              </a:rPr>
              <a:t>הקונגרס עורר הדים בקהילות יהודיות ברחבי העולם ובדעת הקהל העולמית</a:t>
            </a:r>
            <a:endParaRPr>
              <a:solidFill>
                <a:schemeClr val="dk1"/>
              </a:solidFill>
            </a:endParaRPr>
          </a:p>
          <a:p>
            <a:pPr indent="-317500" lvl="0" marL="457200" marR="0" rtl="1" algn="just">
              <a:lnSpc>
                <a:spcPct val="200000"/>
              </a:lnSpc>
              <a:spcBef>
                <a:spcPts val="0"/>
              </a:spcBef>
              <a:spcAft>
                <a:spcPts val="0"/>
              </a:spcAft>
              <a:buClr>
                <a:schemeClr val="dk1"/>
              </a:buClr>
              <a:buSzPts val="1400"/>
              <a:buAutoNum type="arabicPeriod"/>
            </a:pPr>
            <a:r>
              <a:rPr lang="en-GB">
                <a:solidFill>
                  <a:schemeClr val="dk1"/>
                </a:solidFill>
              </a:rPr>
              <a:t>הונחה התשתית הרעיונית, הארגונית והכלכלית לפעילות הציונית</a:t>
            </a:r>
            <a:endParaRPr>
              <a:solidFill>
                <a:schemeClr val="dk1"/>
              </a:solidFill>
            </a:endParaRPr>
          </a:p>
          <a:p>
            <a:pPr indent="-317500" lvl="0" marL="457200" marR="0" rtl="1" algn="just">
              <a:lnSpc>
                <a:spcPct val="200000"/>
              </a:lnSpc>
              <a:spcBef>
                <a:spcPts val="0"/>
              </a:spcBef>
              <a:spcAft>
                <a:spcPts val="0"/>
              </a:spcAft>
              <a:buClr>
                <a:schemeClr val="dk1"/>
              </a:buClr>
              <a:buSzPts val="1400"/>
              <a:buAutoNum type="arabicPeriod"/>
            </a:pPr>
            <a:r>
              <a:rPr lang="en-GB">
                <a:solidFill>
                  <a:schemeClr val="dk1"/>
                </a:solidFill>
              </a:rPr>
              <a:t>גדל מאד מספר החברים בהסתדרות הציונית ופעילותה התרחבה בגולה ובארץ ישראל</a:t>
            </a:r>
            <a:endParaRPr>
              <a:solidFill>
                <a:schemeClr val="dk1"/>
              </a:solidFill>
            </a:endParaRPr>
          </a:p>
          <a:p>
            <a:pPr indent="0" lvl="0" marL="0" rtl="1" algn="r">
              <a:lnSpc>
                <a:spcPct val="200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9"/>
          <p:cNvPicPr preferRelativeResize="0"/>
          <p:nvPr/>
        </p:nvPicPr>
        <p:blipFill>
          <a:blip r:embed="rId3">
            <a:alphaModFix/>
          </a:blip>
          <a:stretch>
            <a:fillRect/>
          </a:stretch>
        </p:blipFill>
        <p:spPr>
          <a:xfrm>
            <a:off x="1676400" y="381000"/>
            <a:ext cx="5276850" cy="345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1880675" y="1028400"/>
            <a:ext cx="5000625" cy="3286125"/>
          </a:xfrm>
          <a:prstGeom prst="rect">
            <a:avLst/>
          </a:prstGeom>
          <a:noFill/>
          <a:ln>
            <a:noFill/>
          </a:ln>
        </p:spPr>
      </p:pic>
      <p:sp>
        <p:nvSpPr>
          <p:cNvPr id="202" name="Google Shape;202;p32"/>
          <p:cNvSpPr txBox="1"/>
          <p:nvPr/>
        </p:nvSpPr>
        <p:spPr>
          <a:xfrm>
            <a:off x="3281150" y="143725"/>
            <a:ext cx="1633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Impact"/>
                <a:ea typeface="Impact"/>
                <a:cs typeface="Impact"/>
                <a:sym typeface="Impact"/>
              </a:rPr>
              <a:t> 1</a:t>
            </a:r>
            <a:endParaRPr b="1" sz="4500">
              <a:solidFill>
                <a:srgbClr val="4A86E8"/>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nvSpPr>
        <p:spPr>
          <a:xfrm>
            <a:off x="875875" y="137500"/>
            <a:ext cx="75165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הפעילות המדינית של הרצל להשגת צ'רטר</a:t>
            </a:r>
            <a:endParaRPr b="1" sz="2400">
              <a:solidFill>
                <a:srgbClr val="4A86E8"/>
              </a:solidFill>
            </a:endParaRPr>
          </a:p>
        </p:txBody>
      </p:sp>
      <p:sp>
        <p:nvSpPr>
          <p:cNvPr id="313" name="Google Shape;313;p50"/>
          <p:cNvSpPr txBox="1"/>
          <p:nvPr/>
        </p:nvSpPr>
        <p:spPr>
          <a:xfrm>
            <a:off x="310600" y="1060600"/>
            <a:ext cx="8473200" cy="30213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Clr>
                <a:schemeClr val="dk1"/>
              </a:buClr>
              <a:buSzPts val="1100"/>
              <a:buFont typeface="Arial"/>
              <a:buNone/>
            </a:pPr>
            <a:r>
              <a:rPr b="1" lang="en-GB" sz="1800">
                <a:solidFill>
                  <a:schemeClr val="dk1"/>
                </a:solidFill>
              </a:rPr>
              <a:t>צ'רטר </a:t>
            </a:r>
            <a:r>
              <a:rPr lang="en-GB" sz="1800">
                <a:solidFill>
                  <a:schemeClr val="dk1"/>
                </a:solidFill>
              </a:rPr>
              <a:t>=  אישור מאחת המעצמות להתיישבות יהודית בחסותה בארץ ישראל</a:t>
            </a:r>
            <a:endParaRPr sz="1800">
              <a:solidFill>
                <a:schemeClr val="dk1"/>
              </a:solidFill>
            </a:endParaRPr>
          </a:p>
          <a:p>
            <a:pPr indent="0" lvl="0" marL="0" marR="0" rtl="1" algn="just">
              <a:lnSpc>
                <a:spcPct val="150000"/>
              </a:lnSpc>
              <a:spcBef>
                <a:spcPts val="0"/>
              </a:spcBef>
              <a:spcAft>
                <a:spcPts val="0"/>
              </a:spcAft>
              <a:buNone/>
            </a:pPr>
            <a:r>
              <a:t/>
            </a:r>
            <a:endParaRPr sz="1600">
              <a:solidFill>
                <a:schemeClr val="dk1"/>
              </a:solidFill>
            </a:endParaRPr>
          </a:p>
          <a:p>
            <a:pPr indent="0" lvl="0" marL="0" marR="0" rtl="1" algn="just">
              <a:lnSpc>
                <a:spcPct val="150000"/>
              </a:lnSpc>
              <a:spcBef>
                <a:spcPts val="0"/>
              </a:spcBef>
              <a:spcAft>
                <a:spcPts val="0"/>
              </a:spcAft>
              <a:buNone/>
            </a:pPr>
            <a:r>
              <a:rPr lang="en-GB" sz="1600">
                <a:solidFill>
                  <a:schemeClr val="dk1"/>
                </a:solidFill>
              </a:rPr>
              <a:t>כדי לקדם את תוכניתו המדינית ולהשיג צ'רטר הרצל עסק בפעילות דיפלומטית מסועפת. </a:t>
            </a:r>
            <a:endParaRPr sz="1600">
              <a:solidFill>
                <a:schemeClr val="dk1"/>
              </a:solidFill>
            </a:endParaRPr>
          </a:p>
          <a:p>
            <a:pPr indent="0" lvl="0" marL="0" marR="0" rtl="1" algn="just">
              <a:lnSpc>
                <a:spcPct val="150000"/>
              </a:lnSpc>
              <a:spcBef>
                <a:spcPts val="0"/>
              </a:spcBef>
              <a:spcAft>
                <a:spcPts val="0"/>
              </a:spcAft>
              <a:buNone/>
            </a:pPr>
            <a:r>
              <a:rPr lang="en-GB" sz="1600">
                <a:solidFill>
                  <a:schemeClr val="dk1"/>
                </a:solidFill>
              </a:rPr>
              <a:t>בפעילותו זו הדגיש כי יציאת היהודים לטריטוריה משלהם תועיל לכל מדינה ומדינה. </a:t>
            </a:r>
            <a:endParaRPr sz="1600">
              <a:solidFill>
                <a:schemeClr val="dk1"/>
              </a:solidFill>
            </a:endParaRPr>
          </a:p>
          <a:p>
            <a:pPr indent="0" lvl="0" marL="0" marR="0" rtl="1" algn="just">
              <a:lnSpc>
                <a:spcPct val="150000"/>
              </a:lnSpc>
              <a:spcBef>
                <a:spcPts val="0"/>
              </a:spcBef>
              <a:spcAft>
                <a:spcPts val="0"/>
              </a:spcAft>
              <a:buNone/>
            </a:pPr>
            <a:r>
              <a:rPr lang="en-GB" sz="1600">
                <a:solidFill>
                  <a:schemeClr val="dk1"/>
                </a:solidFill>
              </a:rPr>
              <a:t>באותן שנים שלטה בארץ ישראל האימפריה העות'מאנית, והיא הייתה אז אימפריה חלשה ומתפוררת.</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graphicFrame>
        <p:nvGraphicFramePr>
          <p:cNvPr id="318" name="Google Shape;318;p51"/>
          <p:cNvGraphicFramePr/>
          <p:nvPr/>
        </p:nvGraphicFramePr>
        <p:xfrm>
          <a:off x="129200" y="1356650"/>
          <a:ext cx="3000000" cy="3000000"/>
        </p:xfrm>
        <a:graphic>
          <a:graphicData uri="http://schemas.openxmlformats.org/drawingml/2006/table">
            <a:tbl>
              <a:tblPr>
                <a:noFill/>
                <a:tableStyleId>{01BA5C8E-B544-4B56-8A8C-12497D2B661C}</a:tableStyleId>
              </a:tblPr>
              <a:tblGrid>
                <a:gridCol w="1990925"/>
                <a:gridCol w="2624150"/>
                <a:gridCol w="1867325"/>
                <a:gridCol w="1130475"/>
                <a:gridCol w="1255700"/>
              </a:tblGrid>
              <a:tr h="480750">
                <a:tc>
                  <a:txBody>
                    <a:bodyPr/>
                    <a:lstStyle/>
                    <a:p>
                      <a:pPr indent="0" lvl="0" marL="0" rtl="1" algn="ctr">
                        <a:lnSpc>
                          <a:spcPct val="100000"/>
                        </a:lnSpc>
                        <a:spcBef>
                          <a:spcPts val="0"/>
                        </a:spcBef>
                        <a:spcAft>
                          <a:spcPts val="0"/>
                        </a:spcAft>
                        <a:buNone/>
                      </a:pPr>
                      <a:r>
                        <a:rPr b="1" lang="en-GB" sz="1200"/>
                        <a:t>תוצאות המפגש</a:t>
                      </a:r>
                      <a:endParaRPr b="1" sz="12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200"/>
                        <a:t>הנימוקים של הרצל</a:t>
                      </a:r>
                      <a:endParaRPr b="1" sz="12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200">
                          <a:solidFill>
                            <a:schemeClr val="dk1"/>
                          </a:solidFill>
                        </a:rPr>
                        <a:t>מה ביקש הרצל? (מטרותיו)</a:t>
                      </a:r>
                      <a:endParaRPr b="1" sz="12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200">
                          <a:solidFill>
                            <a:schemeClr val="dk1"/>
                          </a:solidFill>
                        </a:rPr>
                        <a:t>עם מי נפגש?</a:t>
                      </a:r>
                      <a:endParaRPr b="1" sz="12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200"/>
                        <a:t>המעצמה</a:t>
                      </a:r>
                      <a:endParaRPr b="1" sz="12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72750">
                <a:tc>
                  <a:txBody>
                    <a:bodyPr/>
                    <a:lstStyle/>
                    <a:p>
                      <a:pPr indent="0" lvl="0" marL="0" marR="0" rtl="1" algn="r">
                        <a:lnSpc>
                          <a:spcPct val="100000"/>
                        </a:lnSpc>
                        <a:spcBef>
                          <a:spcPts val="0"/>
                        </a:spcBef>
                        <a:spcAft>
                          <a:spcPts val="0"/>
                        </a:spcAft>
                        <a:buNone/>
                      </a:pPr>
                      <a:r>
                        <a:rPr lang="en-GB" sz="1200">
                          <a:solidFill>
                            <a:schemeClr val="dk1"/>
                          </a:solidFill>
                        </a:rPr>
                        <a:t>הקיסר העות'מאני סירב להעניק להרצל את הצ'רטר המבוקש. </a:t>
                      </a:r>
                      <a:endParaRPr sz="12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1" algn="r">
                        <a:lnSpc>
                          <a:spcPct val="100000"/>
                        </a:lnSpc>
                        <a:spcBef>
                          <a:spcPts val="0"/>
                        </a:spcBef>
                        <a:spcAft>
                          <a:spcPts val="0"/>
                        </a:spcAft>
                        <a:buNone/>
                      </a:pPr>
                      <a:r>
                        <a:rPr lang="en-GB" sz="1200">
                          <a:solidFill>
                            <a:schemeClr val="dk1"/>
                          </a:solidFill>
                        </a:rPr>
                        <a:t>1. תשלום חובות האימפריה העות'מאנית ע"י יהדות העולם.</a:t>
                      </a:r>
                      <a:endParaRPr sz="1200">
                        <a:solidFill>
                          <a:schemeClr val="dk1"/>
                        </a:solidFill>
                      </a:endParaRPr>
                    </a:p>
                    <a:p>
                      <a:pPr indent="0" lvl="0" marL="0" marR="0" rtl="1" algn="r">
                        <a:lnSpc>
                          <a:spcPct val="100000"/>
                        </a:lnSpc>
                        <a:spcBef>
                          <a:spcPts val="0"/>
                        </a:spcBef>
                        <a:spcAft>
                          <a:spcPts val="0"/>
                        </a:spcAft>
                        <a:buNone/>
                      </a:pPr>
                      <a:r>
                        <a:rPr lang="en-GB" sz="1200">
                          <a:solidFill>
                            <a:schemeClr val="dk1"/>
                          </a:solidFill>
                        </a:rPr>
                        <a:t>2. ההתיישבות היהודית תתרום להתפתחות כלכלית של האימפריה.</a:t>
                      </a:r>
                      <a:endParaRPr sz="12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1" algn="r">
                        <a:lnSpc>
                          <a:spcPct val="100000"/>
                        </a:lnSpc>
                        <a:spcBef>
                          <a:spcPts val="0"/>
                        </a:spcBef>
                        <a:spcAft>
                          <a:spcPts val="0"/>
                        </a:spcAft>
                        <a:buNone/>
                      </a:pPr>
                      <a:r>
                        <a:rPr lang="en-GB" sz="1200">
                          <a:solidFill>
                            <a:schemeClr val="dk1"/>
                          </a:solidFill>
                        </a:rPr>
                        <a:t>צ'רטר להתיישבות יהודית בארץ ישראל בחסותה של האימפריה העות'מאנית.</a:t>
                      </a:r>
                      <a:endParaRPr sz="12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200">
                          <a:solidFill>
                            <a:schemeClr val="dk1"/>
                          </a:solidFill>
                        </a:rPr>
                        <a:t>הסולטאן עבד אל חאמיד</a:t>
                      </a:r>
                      <a:endParaRPr sz="12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200">
                          <a:solidFill>
                            <a:schemeClr val="dk1"/>
                          </a:solidFill>
                        </a:rPr>
                        <a:t>האימפריה העות'מאנית</a:t>
                      </a:r>
                      <a:endParaRPr sz="1200">
                        <a:solidFill>
                          <a:schemeClr val="dk1"/>
                        </a:solidFill>
                      </a:endParaRPr>
                    </a:p>
                    <a:p>
                      <a:pPr indent="0" lvl="0" marL="0" rtl="1" algn="r">
                        <a:lnSpc>
                          <a:spcPct val="100000"/>
                        </a:lnSpc>
                        <a:spcBef>
                          <a:spcPts val="0"/>
                        </a:spcBef>
                        <a:spcAft>
                          <a:spcPts val="0"/>
                        </a:spcAft>
                        <a:buNone/>
                      </a:pPr>
                      <a:r>
                        <a:rPr lang="en-GB" sz="1200">
                          <a:solidFill>
                            <a:schemeClr val="dk1"/>
                          </a:solidFill>
                        </a:rPr>
                        <a:t>1901</a:t>
                      </a:r>
                      <a:endParaRPr sz="12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19" name="Google Shape;319;p51"/>
          <p:cNvPicPr preferRelativeResize="0"/>
          <p:nvPr/>
        </p:nvPicPr>
        <p:blipFill>
          <a:blip r:embed="rId3">
            <a:alphaModFix/>
          </a:blip>
          <a:stretch>
            <a:fillRect/>
          </a:stretch>
        </p:blipFill>
        <p:spPr>
          <a:xfrm>
            <a:off x="6994180" y="2615100"/>
            <a:ext cx="363996" cy="486800"/>
          </a:xfrm>
          <a:prstGeom prst="rect">
            <a:avLst/>
          </a:prstGeom>
          <a:noFill/>
          <a:ln>
            <a:noFill/>
          </a:ln>
        </p:spPr>
      </p:pic>
      <p:pic>
        <p:nvPicPr>
          <p:cNvPr id="320" name="Google Shape;320;p51"/>
          <p:cNvPicPr preferRelativeResize="0"/>
          <p:nvPr/>
        </p:nvPicPr>
        <p:blipFill>
          <a:blip r:embed="rId4">
            <a:alphaModFix/>
          </a:blip>
          <a:stretch>
            <a:fillRect/>
          </a:stretch>
        </p:blipFill>
        <p:spPr>
          <a:xfrm>
            <a:off x="8224650" y="2704125"/>
            <a:ext cx="558225" cy="371225"/>
          </a:xfrm>
          <a:prstGeom prst="rect">
            <a:avLst/>
          </a:prstGeom>
          <a:noFill/>
          <a:ln>
            <a:noFill/>
          </a:ln>
        </p:spPr>
      </p:pic>
      <p:sp>
        <p:nvSpPr>
          <p:cNvPr id="321" name="Google Shape;321;p51"/>
          <p:cNvSpPr txBox="1"/>
          <p:nvPr/>
        </p:nvSpPr>
        <p:spPr>
          <a:xfrm>
            <a:off x="1200575" y="61300"/>
            <a:ext cx="61314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ניסיונותיו של הרצל לקבל צ'רטר מהסולטן העות'מאני</a:t>
            </a:r>
            <a:endParaRPr b="1" sz="2200">
              <a:solidFill>
                <a:srgbClr val="4A86E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graphicFrame>
        <p:nvGraphicFramePr>
          <p:cNvPr id="326" name="Google Shape;326;p52"/>
          <p:cNvGraphicFramePr/>
          <p:nvPr/>
        </p:nvGraphicFramePr>
        <p:xfrm>
          <a:off x="0" y="366050"/>
          <a:ext cx="3000000" cy="3000000"/>
        </p:xfrm>
        <a:graphic>
          <a:graphicData uri="http://schemas.openxmlformats.org/drawingml/2006/table">
            <a:tbl>
              <a:tblPr>
                <a:noFill/>
                <a:tableStyleId>{01BA5C8E-B544-4B56-8A8C-12497D2B661C}</a:tableStyleId>
              </a:tblPr>
              <a:tblGrid>
                <a:gridCol w="2978900"/>
                <a:gridCol w="1778300"/>
                <a:gridCol w="1965350"/>
                <a:gridCol w="1094850"/>
                <a:gridCol w="1246775"/>
              </a:tblGrid>
              <a:tr h="480750">
                <a:tc>
                  <a:txBody>
                    <a:bodyPr/>
                    <a:lstStyle/>
                    <a:p>
                      <a:pPr indent="0" lvl="0" marL="0" rtl="1" algn="ctr">
                        <a:lnSpc>
                          <a:spcPct val="100000"/>
                        </a:lnSpc>
                        <a:spcBef>
                          <a:spcPts val="0"/>
                        </a:spcBef>
                        <a:spcAft>
                          <a:spcPts val="0"/>
                        </a:spcAft>
                        <a:buNone/>
                      </a:pPr>
                      <a:r>
                        <a:rPr b="1" lang="en-GB" sz="1100"/>
                        <a:t>תוצאות המפגש</a:t>
                      </a:r>
                      <a:endParaRPr b="1" sz="11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100"/>
                        <a:t>הנימוקים של הרצל</a:t>
                      </a:r>
                      <a:endParaRPr b="1" sz="11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100">
                          <a:solidFill>
                            <a:schemeClr val="dk1"/>
                          </a:solidFill>
                        </a:rPr>
                        <a:t>מה ביקש הרצל? (מטרותיו)</a:t>
                      </a:r>
                      <a:endParaRPr b="1" sz="11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100">
                          <a:solidFill>
                            <a:schemeClr val="dk1"/>
                          </a:solidFill>
                        </a:rPr>
                        <a:t>עם מי נפגש?</a:t>
                      </a:r>
                      <a:endParaRPr b="1" sz="11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ctr">
                        <a:lnSpc>
                          <a:spcPct val="100000"/>
                        </a:lnSpc>
                        <a:spcBef>
                          <a:spcPts val="0"/>
                        </a:spcBef>
                        <a:spcAft>
                          <a:spcPts val="0"/>
                        </a:spcAft>
                        <a:buNone/>
                      </a:pPr>
                      <a:r>
                        <a:rPr b="1" lang="en-GB" sz="1100"/>
                        <a:t>המעצמה</a:t>
                      </a:r>
                      <a:endParaRPr b="1" sz="1100"/>
                    </a:p>
                  </a:txBody>
                  <a:tcPr marT="0" marB="0" marR="73025" marL="730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6200">
                <a:tc>
                  <a:txBody>
                    <a:bodyPr/>
                    <a:lstStyle/>
                    <a:p>
                      <a:pPr indent="0" lvl="0" marL="0" rtl="1" algn="r">
                        <a:lnSpc>
                          <a:spcPct val="100000"/>
                        </a:lnSpc>
                        <a:spcBef>
                          <a:spcPts val="0"/>
                        </a:spcBef>
                        <a:spcAft>
                          <a:spcPts val="0"/>
                        </a:spcAft>
                        <a:buNone/>
                      </a:pPr>
                      <a:r>
                        <a:rPr lang="en-GB" sz="1100"/>
                        <a:t>קיסר גרמניה העדיף לא לתמוך ברעיונותיו של הרצל, מכיוון שדאג לקשריו עם הסולטן העות'מאני.</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1. יציאת היהודים מאירופה תפחית את האנטישמיות שגורמת אי יציבות פוליטית.</a:t>
                      </a:r>
                      <a:br>
                        <a:rPr lang="en-GB" sz="1100"/>
                      </a:br>
                      <a:r>
                        <a:rPr lang="en-GB" sz="1100"/>
                        <a:t>2. ההתיישבות היהודית בחסות גרמנית בארץ ישראל  תקדם את האינטרסים של גרמניה במזרח התיכון.</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הרצל ביקש שגרמניה </a:t>
                      </a:r>
                      <a:r>
                        <a:rPr lang="en-GB" sz="1100">
                          <a:solidFill>
                            <a:schemeClr val="dk1"/>
                          </a:solidFill>
                        </a:rPr>
                        <a:t>תשפיע על הסולטאן העות'מאני לתת ליהודים צ'רטר להתיישבות בארץ ישראל.</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solidFill>
                            <a:schemeClr val="dk1"/>
                          </a:solidFill>
                        </a:rPr>
                        <a:t>הקיסר וילהלם השני</a:t>
                      </a:r>
                      <a:endParaRPr sz="1100">
                        <a:solidFill>
                          <a:schemeClr val="dk1"/>
                        </a:solidFill>
                      </a:endParaRPr>
                    </a:p>
                    <a:p>
                      <a:pPr indent="0" lvl="0" marL="0" rtl="1" algn="r">
                        <a:lnSpc>
                          <a:spcPct val="100000"/>
                        </a:lnSpc>
                        <a:spcBef>
                          <a:spcPts val="0"/>
                        </a:spcBef>
                        <a:spcAft>
                          <a:spcPts val="0"/>
                        </a:spcAft>
                        <a:buNone/>
                      </a:pPr>
                      <a:r>
                        <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גרמניה</a:t>
                      </a:r>
                      <a:endParaRPr sz="1100"/>
                    </a:p>
                    <a:p>
                      <a:pPr indent="0" lvl="0" marL="0" rtl="1" algn="r">
                        <a:lnSpc>
                          <a:spcPct val="100000"/>
                        </a:lnSpc>
                        <a:spcBef>
                          <a:spcPts val="0"/>
                        </a:spcBef>
                        <a:spcAft>
                          <a:spcPts val="0"/>
                        </a:spcAft>
                        <a:buNone/>
                      </a:pPr>
                      <a:r>
                        <a:rPr lang="en-GB" sz="1100"/>
                        <a:t>1898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6200">
                <a:tc>
                  <a:txBody>
                    <a:bodyPr/>
                    <a:lstStyle/>
                    <a:p>
                      <a:pPr indent="0" lvl="0" marL="0" rtl="1" algn="r">
                        <a:lnSpc>
                          <a:spcPct val="100000"/>
                        </a:lnSpc>
                        <a:spcBef>
                          <a:spcPts val="0"/>
                        </a:spcBef>
                        <a:spcAft>
                          <a:spcPts val="0"/>
                        </a:spcAft>
                        <a:buNone/>
                      </a:pPr>
                      <a:r>
                        <a:rPr lang="en-GB" sz="1100">
                          <a:solidFill>
                            <a:schemeClr val="dk1"/>
                          </a:solidFill>
                        </a:rPr>
                        <a:t>מהפגישה לא יצא מאומה.</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spcBef>
                          <a:spcPts val="0"/>
                        </a:spcBef>
                        <a:spcAft>
                          <a:spcPts val="0"/>
                        </a:spcAft>
                        <a:buNone/>
                      </a:pPr>
                      <a:r>
                        <a:t/>
                      </a:r>
                      <a:endParaRPr sz="1100">
                        <a:solidFill>
                          <a:srgbClr val="666666"/>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spcBef>
                          <a:spcPts val="0"/>
                        </a:spcBef>
                        <a:spcAft>
                          <a:spcPts val="0"/>
                        </a:spcAft>
                        <a:buNone/>
                      </a:pPr>
                      <a:r>
                        <a:rPr lang="en-GB" sz="1100">
                          <a:solidFill>
                            <a:schemeClr val="dk1"/>
                          </a:solidFill>
                        </a:rPr>
                        <a:t>הרצל ביקש שממשלת רוסיה:</a:t>
                      </a:r>
                      <a:endParaRPr sz="1100">
                        <a:solidFill>
                          <a:schemeClr val="dk1"/>
                        </a:solidFill>
                      </a:endParaRPr>
                    </a:p>
                    <a:p>
                      <a:pPr indent="0" lvl="0" marL="0" rtl="1" algn="r">
                        <a:spcBef>
                          <a:spcPts val="0"/>
                        </a:spcBef>
                        <a:spcAft>
                          <a:spcPts val="0"/>
                        </a:spcAft>
                        <a:buNone/>
                      </a:pPr>
                      <a:r>
                        <a:rPr lang="en-GB" sz="1100">
                          <a:solidFill>
                            <a:schemeClr val="dk1"/>
                          </a:solidFill>
                        </a:rPr>
                        <a:t>1. תשפיע על הסולטאן העות'מאני לתת ליהודים צ'רטר להתיישבות בארץ ישראל</a:t>
                      </a:r>
                      <a:endParaRPr sz="1100">
                        <a:solidFill>
                          <a:schemeClr val="dk1"/>
                        </a:solidFill>
                      </a:endParaRPr>
                    </a:p>
                    <a:p>
                      <a:pPr indent="0" lvl="0" marL="0" rtl="1" algn="r">
                        <a:spcBef>
                          <a:spcPts val="0"/>
                        </a:spcBef>
                        <a:spcAft>
                          <a:spcPts val="0"/>
                        </a:spcAft>
                        <a:buNone/>
                      </a:pPr>
                      <a:r>
                        <a:rPr lang="en-GB" sz="1100">
                          <a:solidFill>
                            <a:schemeClr val="dk1"/>
                          </a:solidFill>
                        </a:rPr>
                        <a:t>2. תתיר ליהודים להגר מרוסיה </a:t>
                      </a:r>
                      <a:endParaRPr sz="1100">
                        <a:solidFill>
                          <a:schemeClr val="dk1"/>
                        </a:solidFill>
                      </a:endParaRPr>
                    </a:p>
                    <a:p>
                      <a:pPr indent="0" lvl="0" marL="0" rtl="1" algn="r">
                        <a:spcBef>
                          <a:spcPts val="0"/>
                        </a:spcBef>
                        <a:spcAft>
                          <a:spcPts val="0"/>
                        </a:spcAft>
                        <a:buNone/>
                      </a:pPr>
                      <a:r>
                        <a:rPr lang="en-GB" sz="1100">
                          <a:solidFill>
                            <a:schemeClr val="dk1"/>
                          </a:solidFill>
                        </a:rPr>
                        <a:t>3. תאפשר לאגודות הציוניות לפעול ברוסיה</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solidFill>
                            <a:schemeClr val="dk1"/>
                          </a:solidFill>
                        </a:rPr>
                        <a:t>פלבה, שר הפנים הרוסי</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רוסיה</a:t>
                      </a:r>
                      <a:endParaRPr sz="1100"/>
                    </a:p>
                    <a:p>
                      <a:pPr indent="0" lvl="0" marL="0" rtl="1" algn="r">
                        <a:lnSpc>
                          <a:spcPct val="100000"/>
                        </a:lnSpc>
                        <a:spcBef>
                          <a:spcPts val="0"/>
                        </a:spcBef>
                        <a:spcAft>
                          <a:spcPts val="0"/>
                        </a:spcAft>
                        <a:buNone/>
                      </a:pPr>
                      <a:r>
                        <a:rPr lang="en-GB" sz="1100"/>
                        <a:t>1903</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6200">
                <a:tc>
                  <a:txBody>
                    <a:bodyPr/>
                    <a:lstStyle/>
                    <a:p>
                      <a:pPr indent="0" lvl="0" marL="0" rtl="1" algn="r">
                        <a:lnSpc>
                          <a:spcPct val="100000"/>
                        </a:lnSpc>
                        <a:spcBef>
                          <a:spcPts val="0"/>
                        </a:spcBef>
                        <a:spcAft>
                          <a:spcPts val="0"/>
                        </a:spcAft>
                        <a:buNone/>
                      </a:pPr>
                      <a:r>
                        <a:rPr lang="en-GB" sz="1100"/>
                        <a:t>הבריטים תמכו </a:t>
                      </a:r>
                      <a:r>
                        <a:rPr lang="en-GB" sz="1100">
                          <a:solidFill>
                            <a:schemeClr val="dk1"/>
                          </a:solidFill>
                        </a:rPr>
                        <a:t>ברעיון ההתיישבות היהודית אך ארץ ישראל היתה בשליטת ה</a:t>
                      </a:r>
                      <a:r>
                        <a:rPr lang="en-GB" sz="1100"/>
                        <a:t>אימפריה העות'מאנית. </a:t>
                      </a:r>
                      <a:endParaRPr sz="1100"/>
                    </a:p>
                    <a:p>
                      <a:pPr indent="0" lvl="0" marL="0" rtl="1" algn="r">
                        <a:lnSpc>
                          <a:spcPct val="100000"/>
                        </a:lnSpc>
                        <a:spcBef>
                          <a:spcPts val="0"/>
                        </a:spcBef>
                        <a:spcAft>
                          <a:spcPts val="0"/>
                        </a:spcAft>
                        <a:buNone/>
                      </a:pPr>
                      <a:r>
                        <a:rPr lang="en-GB" sz="1100"/>
                        <a:t>הבריטים הציעו ליהודים להתיישב </a:t>
                      </a:r>
                      <a:r>
                        <a:rPr lang="en-GB" sz="1100">
                          <a:solidFill>
                            <a:schemeClr val="dk1"/>
                          </a:solidFill>
                        </a:rPr>
                        <a:t>באתרים שונים במזרח התיכון (אל עריש, קפריסין), אולם עד מהרה התברר כי באזורים המוצעים אין אפשרות ליישב אוכלוסייה גדולה.</a:t>
                      </a:r>
                      <a:endParaRPr sz="1100">
                        <a:solidFill>
                          <a:schemeClr val="dk1"/>
                        </a:solidFill>
                      </a:endParaRPr>
                    </a:p>
                    <a:p>
                      <a:pPr indent="0" lvl="0" marL="0" rtl="1" algn="r">
                        <a:lnSpc>
                          <a:spcPct val="100000"/>
                        </a:lnSpc>
                        <a:spcBef>
                          <a:spcPts val="0"/>
                        </a:spcBef>
                        <a:spcAft>
                          <a:spcPts val="0"/>
                        </a:spcAft>
                        <a:buNone/>
                      </a:pPr>
                      <a:r>
                        <a:rPr lang="en-GB" sz="1100">
                          <a:solidFill>
                            <a:schemeClr val="dk1"/>
                          </a:solidFill>
                        </a:rPr>
                        <a:t>ב-1903 הציע צמברליין את "תכנית אוגנדה".</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1. צמצום ההגירה היהודית ממזרח אירופה לבריטניה.</a:t>
                      </a:r>
                      <a:br>
                        <a:rPr lang="en-GB" sz="1100"/>
                      </a:br>
                      <a:r>
                        <a:rPr lang="en-GB" sz="1100"/>
                        <a:t>2. קידום האינטרסים של בריטניה באזור.</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פיתרון מיידי למצבם הקשה של יהודי מזרח אירופה.</a:t>
                      </a:r>
                      <a:endParaRPr sz="1100"/>
                    </a:p>
                    <a:p>
                      <a:pPr indent="0" lvl="0" marL="0" rtl="1" algn="r">
                        <a:lnSpc>
                          <a:spcPct val="100000"/>
                        </a:lnSpc>
                        <a:spcBef>
                          <a:spcPts val="0"/>
                        </a:spcBef>
                        <a:spcAft>
                          <a:spcPts val="0"/>
                        </a:spcAft>
                        <a:buNone/>
                      </a:pPr>
                      <a:r>
                        <a:rPr lang="en-GB" sz="1100"/>
                        <a:t>קבלת חבל ארץ שיתאים להתיישבות יהודית המונית.</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solidFill>
                            <a:schemeClr val="dk1"/>
                          </a:solidFill>
                        </a:rPr>
                        <a:t>שר המושבות: ג'וזף צ'מברליין</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1" algn="r">
                        <a:lnSpc>
                          <a:spcPct val="100000"/>
                        </a:lnSpc>
                        <a:spcBef>
                          <a:spcPts val="0"/>
                        </a:spcBef>
                        <a:spcAft>
                          <a:spcPts val="0"/>
                        </a:spcAft>
                        <a:buNone/>
                      </a:pPr>
                      <a:r>
                        <a:rPr lang="en-GB" sz="1100"/>
                        <a:t>בריטניה</a:t>
                      </a:r>
                      <a:endParaRPr sz="1100"/>
                    </a:p>
                    <a:p>
                      <a:pPr indent="0" lvl="0" marL="0" rtl="1" algn="r">
                        <a:lnSpc>
                          <a:spcPct val="100000"/>
                        </a:lnSpc>
                        <a:spcBef>
                          <a:spcPts val="0"/>
                        </a:spcBef>
                        <a:spcAft>
                          <a:spcPts val="0"/>
                        </a:spcAft>
                        <a:buNone/>
                      </a:pPr>
                      <a:r>
                        <a:rPr lang="en-GB" sz="1100"/>
                        <a:t>1902-1903</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27" name="Google Shape;327;p52"/>
          <p:cNvPicPr preferRelativeResize="0"/>
          <p:nvPr/>
        </p:nvPicPr>
        <p:blipFill>
          <a:blip r:embed="rId3">
            <a:alphaModFix/>
          </a:blip>
          <a:stretch>
            <a:fillRect/>
          </a:stretch>
        </p:blipFill>
        <p:spPr>
          <a:xfrm>
            <a:off x="6958325" y="4275355"/>
            <a:ext cx="679675" cy="555370"/>
          </a:xfrm>
          <a:prstGeom prst="rect">
            <a:avLst/>
          </a:prstGeom>
          <a:noFill/>
          <a:ln>
            <a:noFill/>
          </a:ln>
        </p:spPr>
      </p:pic>
      <p:pic>
        <p:nvPicPr>
          <p:cNvPr id="328" name="Google Shape;328;p52"/>
          <p:cNvPicPr preferRelativeResize="0"/>
          <p:nvPr/>
        </p:nvPicPr>
        <p:blipFill>
          <a:blip r:embed="rId4">
            <a:alphaModFix/>
          </a:blip>
          <a:stretch>
            <a:fillRect/>
          </a:stretch>
        </p:blipFill>
        <p:spPr>
          <a:xfrm>
            <a:off x="8208768" y="4266776"/>
            <a:ext cx="742410" cy="371225"/>
          </a:xfrm>
          <a:prstGeom prst="rect">
            <a:avLst/>
          </a:prstGeom>
          <a:noFill/>
          <a:ln>
            <a:noFill/>
          </a:ln>
        </p:spPr>
      </p:pic>
      <p:sp>
        <p:nvSpPr>
          <p:cNvPr id="329" name="Google Shape;329;p52"/>
          <p:cNvSpPr txBox="1"/>
          <p:nvPr/>
        </p:nvSpPr>
        <p:spPr>
          <a:xfrm>
            <a:off x="-27500" y="-14900"/>
            <a:ext cx="91440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1600">
                <a:solidFill>
                  <a:srgbClr val="4A86E8"/>
                </a:solidFill>
              </a:rPr>
              <a:t>המשך הפעילות המדינית - נסיונותיו של הרצל להשיג הסכמת המעצמות למתן ערבויות לצ'רטר</a:t>
            </a:r>
            <a:endParaRPr b="1" sz="1600">
              <a:solidFill>
                <a:srgbClr val="4A86E8"/>
              </a:solidFill>
            </a:endParaRPr>
          </a:p>
        </p:txBody>
      </p:sp>
      <p:pic>
        <p:nvPicPr>
          <p:cNvPr id="330" name="Google Shape;330;p52"/>
          <p:cNvPicPr preferRelativeResize="0"/>
          <p:nvPr/>
        </p:nvPicPr>
        <p:blipFill rotWithShape="1">
          <a:blip r:embed="rId5">
            <a:alphaModFix/>
          </a:blip>
          <a:srcRect b="0" l="0" r="0" t="14529"/>
          <a:stretch/>
        </p:blipFill>
        <p:spPr>
          <a:xfrm>
            <a:off x="6985838" y="2769775"/>
            <a:ext cx="581232" cy="784900"/>
          </a:xfrm>
          <a:prstGeom prst="rect">
            <a:avLst/>
          </a:prstGeom>
          <a:noFill/>
          <a:ln>
            <a:noFill/>
          </a:ln>
        </p:spPr>
      </p:pic>
      <p:pic>
        <p:nvPicPr>
          <p:cNvPr id="331" name="Google Shape;331;p52"/>
          <p:cNvPicPr preferRelativeResize="0"/>
          <p:nvPr/>
        </p:nvPicPr>
        <p:blipFill>
          <a:blip r:embed="rId6">
            <a:alphaModFix/>
          </a:blip>
          <a:stretch>
            <a:fillRect/>
          </a:stretch>
        </p:blipFill>
        <p:spPr>
          <a:xfrm>
            <a:off x="8178600" y="2812800"/>
            <a:ext cx="742400" cy="493833"/>
          </a:xfrm>
          <a:prstGeom prst="rect">
            <a:avLst/>
          </a:prstGeom>
          <a:noFill/>
          <a:ln cap="flat" cmpd="sng" w="9525">
            <a:solidFill>
              <a:srgbClr val="000000"/>
            </a:solidFill>
            <a:prstDash val="solid"/>
            <a:round/>
            <a:headEnd len="sm" w="sm" type="none"/>
            <a:tailEnd len="sm" w="sm" type="none"/>
          </a:ln>
        </p:spPr>
      </p:pic>
      <p:pic>
        <p:nvPicPr>
          <p:cNvPr id="332" name="Google Shape;332;p52"/>
          <p:cNvPicPr preferRelativeResize="0"/>
          <p:nvPr/>
        </p:nvPicPr>
        <p:blipFill>
          <a:blip r:embed="rId7">
            <a:alphaModFix/>
          </a:blip>
          <a:stretch>
            <a:fillRect/>
          </a:stretch>
        </p:blipFill>
        <p:spPr>
          <a:xfrm>
            <a:off x="6952827" y="1366200"/>
            <a:ext cx="466625" cy="666625"/>
          </a:xfrm>
          <a:prstGeom prst="rect">
            <a:avLst/>
          </a:prstGeom>
          <a:noFill/>
          <a:ln>
            <a:noFill/>
          </a:ln>
        </p:spPr>
      </p:pic>
      <p:pic>
        <p:nvPicPr>
          <p:cNvPr id="333" name="Google Shape;333;p52"/>
          <p:cNvPicPr preferRelativeResize="0"/>
          <p:nvPr/>
        </p:nvPicPr>
        <p:blipFill>
          <a:blip r:embed="rId8">
            <a:alphaModFix/>
          </a:blip>
          <a:stretch>
            <a:fillRect/>
          </a:stretch>
        </p:blipFill>
        <p:spPr>
          <a:xfrm>
            <a:off x="8181849" y="1453148"/>
            <a:ext cx="742400" cy="446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53"/>
          <p:cNvPicPr preferRelativeResize="0"/>
          <p:nvPr/>
        </p:nvPicPr>
        <p:blipFill>
          <a:blip r:embed="rId3">
            <a:alphaModFix/>
          </a:blip>
          <a:stretch>
            <a:fillRect/>
          </a:stretch>
        </p:blipFill>
        <p:spPr>
          <a:xfrm>
            <a:off x="2286000" y="152400"/>
            <a:ext cx="4343331"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4"/>
          <p:cNvSpPr txBox="1"/>
          <p:nvPr/>
        </p:nvSpPr>
        <p:spPr>
          <a:xfrm>
            <a:off x="2193000" y="137500"/>
            <a:ext cx="5062800" cy="7041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0"/>
              </a:spcAft>
              <a:buNone/>
            </a:pPr>
            <a:r>
              <a:rPr b="1" lang="en-GB" sz="2400">
                <a:solidFill>
                  <a:srgbClr val="4A86E8"/>
                </a:solidFill>
              </a:rPr>
              <a:t>תכנית אוגנדה</a:t>
            </a:r>
            <a:endParaRPr b="1" sz="2200">
              <a:solidFill>
                <a:srgbClr val="4A86E8"/>
              </a:solidFill>
            </a:endParaRPr>
          </a:p>
        </p:txBody>
      </p:sp>
      <p:sp>
        <p:nvSpPr>
          <p:cNvPr id="344" name="Google Shape;344;p54"/>
          <p:cNvSpPr txBox="1"/>
          <p:nvPr/>
        </p:nvSpPr>
        <p:spPr>
          <a:xfrm>
            <a:off x="425725" y="711225"/>
            <a:ext cx="3963000" cy="4087500"/>
          </a:xfrm>
          <a:prstGeom prst="rect">
            <a:avLst/>
          </a:prstGeom>
          <a:noFill/>
          <a:ln>
            <a:noFill/>
          </a:ln>
        </p:spPr>
        <p:txBody>
          <a:bodyPr anchorCtr="0" anchor="ctr" bIns="91425" lIns="91425" spcFirstLastPara="1" rIns="91425" wrap="square" tIns="91425">
            <a:noAutofit/>
          </a:bodyPr>
          <a:lstStyle/>
          <a:p>
            <a:pPr indent="0" lvl="0" marL="0" rtl="1" algn="r">
              <a:lnSpc>
                <a:spcPct val="200000"/>
              </a:lnSpc>
              <a:spcBef>
                <a:spcPts val="0"/>
              </a:spcBef>
              <a:spcAft>
                <a:spcPts val="0"/>
              </a:spcAft>
              <a:buNone/>
            </a:pPr>
            <a:r>
              <a:rPr lang="en-GB" sz="1200">
                <a:solidFill>
                  <a:schemeClr val="dk1"/>
                </a:solidFill>
              </a:rPr>
              <a:t>בשנת 1903 הציעו הבריטים לתנועה הציונית ליישב יהודים באזור אוגנדה, במזרח אפריקה (שטח השייך לבריטניה), ולהקים מושבה יהודית בניהול עצמי בחסותה של בריטניה.</a:t>
            </a:r>
            <a:endParaRPr sz="1200">
              <a:solidFill>
                <a:schemeClr val="dk1"/>
              </a:solidFill>
            </a:endParaRPr>
          </a:p>
          <a:p>
            <a:pPr indent="0" lvl="0" marL="0" rtl="1" algn="r">
              <a:lnSpc>
                <a:spcPct val="200000"/>
              </a:lnSpc>
              <a:spcBef>
                <a:spcPts val="0"/>
              </a:spcBef>
              <a:spcAft>
                <a:spcPts val="0"/>
              </a:spcAft>
              <a:buNone/>
            </a:pPr>
            <a:r>
              <a:rPr lang="en-GB" sz="1200">
                <a:solidFill>
                  <a:schemeClr val="dk1"/>
                </a:solidFill>
              </a:rPr>
              <a:t>הרצל החליט להעלות את ההצעה לדיון בקונגרס הציוני השישי, למרות שלא מדובר בהתיישבות בארץ ישראל,  בשל מצבם הקשה של יהודי רוסיה שסבלו מרדיפות ופוגרומים. </a:t>
            </a:r>
            <a:endParaRPr sz="1200">
              <a:solidFill>
                <a:schemeClr val="dk1"/>
              </a:solidFill>
            </a:endParaRPr>
          </a:p>
          <a:p>
            <a:pPr indent="0" lvl="0" marL="0" rtl="1" algn="r">
              <a:lnSpc>
                <a:spcPct val="200000"/>
              </a:lnSpc>
              <a:spcBef>
                <a:spcPts val="0"/>
              </a:spcBef>
              <a:spcAft>
                <a:spcPts val="0"/>
              </a:spcAft>
              <a:buNone/>
            </a:pPr>
            <a:r>
              <a:rPr lang="en-GB" sz="1200">
                <a:solidFill>
                  <a:schemeClr val="dk1"/>
                </a:solidFill>
              </a:rPr>
              <a:t>הרצל תמך בקבלת הצעת אוגנדה, אך היו מתנגדים רבים להצעה.</a:t>
            </a:r>
            <a:endParaRPr sz="1200">
              <a:solidFill>
                <a:schemeClr val="dk1"/>
              </a:solidFill>
            </a:endParaRPr>
          </a:p>
          <a:p>
            <a:pPr indent="0" lvl="0" marL="0" rtl="1" algn="r">
              <a:lnSpc>
                <a:spcPct val="200000"/>
              </a:lnSpc>
              <a:spcBef>
                <a:spcPts val="0"/>
              </a:spcBef>
              <a:spcAft>
                <a:spcPts val="0"/>
              </a:spcAft>
              <a:buNone/>
            </a:pPr>
            <a:r>
              <a:rPr lang="en-GB" sz="1200">
                <a:solidFill>
                  <a:schemeClr val="dk1"/>
                </a:solidFill>
              </a:rPr>
              <a:t>בקונגרס הציוני השישי התקיים ויכוח קשה בעקבות הצעת אוגנדה. </a:t>
            </a:r>
            <a:br>
              <a:rPr lang="en-GB" sz="1200">
                <a:solidFill>
                  <a:schemeClr val="dk1"/>
                </a:solidFill>
              </a:rPr>
            </a:br>
            <a:r>
              <a:rPr lang="en-GB" sz="1200">
                <a:solidFill>
                  <a:schemeClr val="dk1"/>
                </a:solidFill>
              </a:rPr>
              <a:t>הדיון לווה בסערת רגשות ורבים פרצו בבכי. משום כך כונה הקונגרס הציוני השישי "קונגרס הדמעות" או "קונגרס הבוכים".</a:t>
            </a:r>
            <a:endParaRPr sz="1200">
              <a:solidFill>
                <a:schemeClr val="dk1"/>
              </a:solidFill>
            </a:endParaRPr>
          </a:p>
        </p:txBody>
      </p:sp>
      <p:pic>
        <p:nvPicPr>
          <p:cNvPr id="345" name="Google Shape;345;p54"/>
          <p:cNvPicPr preferRelativeResize="0"/>
          <p:nvPr/>
        </p:nvPicPr>
        <p:blipFill>
          <a:blip r:embed="rId3">
            <a:alphaModFix/>
          </a:blip>
          <a:stretch>
            <a:fillRect/>
          </a:stretch>
        </p:blipFill>
        <p:spPr>
          <a:xfrm>
            <a:off x="4882775" y="756425"/>
            <a:ext cx="3934863" cy="3997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nvSpPr>
        <p:spPr>
          <a:xfrm>
            <a:off x="1812000" y="137500"/>
            <a:ext cx="5808000" cy="7041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0"/>
              </a:spcAft>
              <a:buNone/>
            </a:pPr>
            <a:r>
              <a:rPr b="1" lang="en-GB" sz="2400">
                <a:solidFill>
                  <a:srgbClr val="4A86E8"/>
                </a:solidFill>
              </a:rPr>
              <a:t>נימוקי התומכים והמתנגדים ל</a:t>
            </a:r>
            <a:r>
              <a:rPr b="1" lang="en-GB" sz="2400">
                <a:solidFill>
                  <a:srgbClr val="4A86E8"/>
                </a:solidFill>
              </a:rPr>
              <a:t>תכנית אוגנדה</a:t>
            </a:r>
            <a:endParaRPr b="1" sz="2400">
              <a:solidFill>
                <a:srgbClr val="4A86E8"/>
              </a:solidFill>
            </a:endParaRPr>
          </a:p>
        </p:txBody>
      </p:sp>
      <p:graphicFrame>
        <p:nvGraphicFramePr>
          <p:cNvPr id="351" name="Google Shape;351;p55"/>
          <p:cNvGraphicFramePr/>
          <p:nvPr/>
        </p:nvGraphicFramePr>
        <p:xfrm>
          <a:off x="674225" y="1289175"/>
          <a:ext cx="3000000" cy="3000000"/>
        </p:xfrm>
        <a:graphic>
          <a:graphicData uri="http://schemas.openxmlformats.org/drawingml/2006/table">
            <a:tbl>
              <a:tblPr bandRow="1">
                <a:noFill/>
                <a:tableStyleId>{419C3923-AB3E-4B5E-8019-C4C09294496B}</a:tableStyleId>
              </a:tblPr>
              <a:tblGrid>
                <a:gridCol w="3913325"/>
                <a:gridCol w="4063100"/>
              </a:tblGrid>
              <a:tr h="330200">
                <a:tc>
                  <a:txBody>
                    <a:bodyPr/>
                    <a:lstStyle/>
                    <a:p>
                      <a:pPr indent="0" lvl="0" marL="0" rtl="1" algn="ctr">
                        <a:lnSpc>
                          <a:spcPct val="150000"/>
                        </a:lnSpc>
                        <a:spcBef>
                          <a:spcPts val="0"/>
                        </a:spcBef>
                        <a:spcAft>
                          <a:spcPts val="0"/>
                        </a:spcAft>
                        <a:buNone/>
                      </a:pPr>
                      <a:r>
                        <a:rPr b="1" lang="en-GB"/>
                        <a:t>המתנגדים</a:t>
                      </a:r>
                      <a:endParaRPr b="1"/>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1" algn="ctr">
                        <a:lnSpc>
                          <a:spcPct val="150000"/>
                        </a:lnSpc>
                        <a:spcBef>
                          <a:spcPts val="0"/>
                        </a:spcBef>
                        <a:spcAft>
                          <a:spcPts val="0"/>
                        </a:spcAft>
                        <a:buNone/>
                      </a:pPr>
                      <a:r>
                        <a:rPr b="1" lang="en-GB"/>
                        <a:t>התומכים</a:t>
                      </a:r>
                      <a:endParaRPr b="1"/>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1" algn="r">
                        <a:lnSpc>
                          <a:spcPct val="150000"/>
                        </a:lnSpc>
                        <a:spcBef>
                          <a:spcPts val="0"/>
                        </a:spcBef>
                        <a:spcAft>
                          <a:spcPts val="0"/>
                        </a:spcAft>
                        <a:buNone/>
                      </a:pPr>
                      <a:r>
                        <a:rPr lang="en-GB"/>
                        <a:t>1. </a:t>
                      </a:r>
                      <a:r>
                        <a:rPr b="1" lang="en-GB"/>
                        <a:t>תכנית באזל</a:t>
                      </a:r>
                      <a:r>
                        <a:rPr lang="en-GB"/>
                        <a:t>- הצעת אוגנדה עומדת בסתירה לתכנית באזל הקובעת שמטרת התנועה הציונית היא בית לאומי בארץ ישראל. </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1" algn="r">
                        <a:lnSpc>
                          <a:spcPct val="150000"/>
                        </a:lnSpc>
                        <a:spcBef>
                          <a:spcPts val="0"/>
                        </a:spcBef>
                        <a:spcAft>
                          <a:spcPts val="0"/>
                        </a:spcAft>
                        <a:buNone/>
                      </a:pPr>
                      <a:r>
                        <a:rPr lang="en-GB"/>
                        <a:t>1. </a:t>
                      </a:r>
                      <a:r>
                        <a:rPr b="1" lang="en-GB"/>
                        <a:t>הישג עצום</a:t>
                      </a:r>
                      <a:r>
                        <a:rPr lang="en-GB"/>
                        <a:t>- בפעם הראשונה יש הכרה מצד מעצמה גדולה, בריטניה, ברעיון בית לאומי יהודי .</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1" algn="r">
                        <a:lnSpc>
                          <a:spcPct val="150000"/>
                        </a:lnSpc>
                        <a:spcBef>
                          <a:spcPts val="0"/>
                        </a:spcBef>
                        <a:spcAft>
                          <a:spcPts val="0"/>
                        </a:spcAft>
                        <a:buNone/>
                      </a:pPr>
                      <a:r>
                        <a:rPr lang="en-GB"/>
                        <a:t>2. </a:t>
                      </a:r>
                      <a:r>
                        <a:rPr b="1" lang="en-GB"/>
                        <a:t>משאבים</a:t>
                      </a:r>
                      <a:r>
                        <a:rPr lang="en-GB"/>
                        <a:t>- פתרון זמני זה עלול לעלות כסף רב לתנועה הציונית, על חשבון משאביה ליישוב ארץ ישראל.</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1" algn="r">
                        <a:lnSpc>
                          <a:spcPct val="150000"/>
                        </a:lnSpc>
                        <a:spcBef>
                          <a:spcPts val="0"/>
                        </a:spcBef>
                        <a:spcAft>
                          <a:spcPts val="0"/>
                        </a:spcAft>
                        <a:buNone/>
                      </a:pPr>
                      <a:r>
                        <a:rPr lang="en-GB"/>
                        <a:t>2. </a:t>
                      </a:r>
                      <a:r>
                        <a:rPr b="1" lang="en-GB"/>
                        <a:t>"מקלט זמני"</a:t>
                      </a:r>
                      <a:r>
                        <a:rPr lang="en-GB"/>
                        <a:t>- אוגדה תשמש כמקום הצלה זמני ליהודים הנרדפים ברוסיה. בינתיים, התנועה הציונית תמשיך לפעול להשגת צ'ארטר להתיישבות בא"י.</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1" algn="r">
                        <a:lnSpc>
                          <a:spcPct val="150000"/>
                        </a:lnSpc>
                        <a:spcBef>
                          <a:spcPts val="0"/>
                        </a:spcBef>
                        <a:spcAft>
                          <a:spcPts val="0"/>
                        </a:spcAft>
                        <a:buNone/>
                      </a:pPr>
                      <a:r>
                        <a:rPr lang="en-GB"/>
                        <a:t>3. </a:t>
                      </a:r>
                      <a:r>
                        <a:rPr b="1" lang="en-GB"/>
                        <a:t>אין ציונות ללא ציון</a:t>
                      </a:r>
                      <a:r>
                        <a:rPr lang="en-GB"/>
                        <a:t>- לעם היהודי קיים קשר היסטורי רק לארץ ישראל ולא לאוגנדה.</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1" algn="r">
                        <a:lnSpc>
                          <a:spcPct val="150000"/>
                        </a:lnSpc>
                        <a:spcBef>
                          <a:spcPts val="0"/>
                        </a:spcBef>
                        <a:spcAft>
                          <a:spcPts val="0"/>
                        </a:spcAft>
                        <a:buNone/>
                      </a:pPr>
                      <a:r>
                        <a:rPr lang="en-GB"/>
                        <a:t>3. </a:t>
                      </a:r>
                      <a:r>
                        <a:rPr b="1" lang="en-GB"/>
                        <a:t>ניסיון</a:t>
                      </a:r>
                      <a:r>
                        <a:rPr lang="en-GB"/>
                        <a:t>- באוגנדה היהודים יוכלו להתכונן להתיישבות בארץ ישראל ולצבור ניסיון, כך שבבוא היום, כשיתקבל הצ'ארטר, היהודים יהיו מוכנים לעצמאות בארץ ישראל.</a:t>
                      </a:r>
                      <a:endParaRPr/>
                    </a:p>
                  </a:txBody>
                  <a:tcPr marT="0" marB="0" marR="73025" marL="730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pic>
        <p:nvPicPr>
          <p:cNvPr id="352" name="Google Shape;352;p55"/>
          <p:cNvPicPr preferRelativeResize="0"/>
          <p:nvPr/>
        </p:nvPicPr>
        <p:blipFill>
          <a:blip r:embed="rId3">
            <a:alphaModFix/>
          </a:blip>
          <a:stretch>
            <a:fillRect/>
          </a:stretch>
        </p:blipFill>
        <p:spPr>
          <a:xfrm>
            <a:off x="6401022" y="889685"/>
            <a:ext cx="351375" cy="351400"/>
          </a:xfrm>
          <a:prstGeom prst="rect">
            <a:avLst/>
          </a:prstGeom>
          <a:noFill/>
          <a:ln>
            <a:noFill/>
          </a:ln>
        </p:spPr>
      </p:pic>
      <p:pic>
        <p:nvPicPr>
          <p:cNvPr id="353" name="Google Shape;353;p55"/>
          <p:cNvPicPr preferRelativeResize="0"/>
          <p:nvPr/>
        </p:nvPicPr>
        <p:blipFill>
          <a:blip r:embed="rId4">
            <a:alphaModFix/>
          </a:blip>
          <a:stretch>
            <a:fillRect/>
          </a:stretch>
        </p:blipFill>
        <p:spPr>
          <a:xfrm>
            <a:off x="2394900" y="841600"/>
            <a:ext cx="399475" cy="39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6"/>
          <p:cNvSpPr txBox="1"/>
          <p:nvPr/>
        </p:nvSpPr>
        <p:spPr>
          <a:xfrm>
            <a:off x="2193000" y="137500"/>
            <a:ext cx="5062800" cy="7041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0"/>
              </a:spcAft>
              <a:buNone/>
            </a:pPr>
            <a:r>
              <a:rPr b="1" lang="en-GB" sz="2400">
                <a:solidFill>
                  <a:srgbClr val="4A86E8"/>
                </a:solidFill>
              </a:rPr>
              <a:t>סיום פרשת </a:t>
            </a:r>
            <a:r>
              <a:rPr b="1" lang="en-GB" sz="2400">
                <a:solidFill>
                  <a:srgbClr val="4A86E8"/>
                </a:solidFill>
              </a:rPr>
              <a:t>אוגנדה</a:t>
            </a:r>
            <a:endParaRPr b="1" sz="2200">
              <a:solidFill>
                <a:srgbClr val="4A86E8"/>
              </a:solidFill>
            </a:endParaRPr>
          </a:p>
        </p:txBody>
      </p:sp>
      <p:sp>
        <p:nvSpPr>
          <p:cNvPr id="359" name="Google Shape;359;p56"/>
          <p:cNvSpPr txBox="1"/>
          <p:nvPr/>
        </p:nvSpPr>
        <p:spPr>
          <a:xfrm>
            <a:off x="509375" y="917800"/>
            <a:ext cx="8218500" cy="3728700"/>
          </a:xfrm>
          <a:prstGeom prst="rect">
            <a:avLst/>
          </a:prstGeom>
          <a:noFill/>
          <a:ln>
            <a:noFill/>
          </a:ln>
        </p:spPr>
        <p:txBody>
          <a:bodyPr anchorCtr="0" anchor="ctr" bIns="91425" lIns="91425" spcFirstLastPara="1" rIns="91425" wrap="square" tIns="91425">
            <a:noAutofit/>
          </a:bodyPr>
          <a:lstStyle/>
          <a:p>
            <a:pPr indent="0" lvl="0" marL="0" rtl="1" algn="r">
              <a:lnSpc>
                <a:spcPct val="200000"/>
              </a:lnSpc>
              <a:spcBef>
                <a:spcPts val="0"/>
              </a:spcBef>
              <a:spcAft>
                <a:spcPts val="0"/>
              </a:spcAft>
              <a:buNone/>
            </a:pPr>
            <a:r>
              <a:rPr lang="en-GB" sz="1800">
                <a:solidFill>
                  <a:srgbClr val="434343"/>
                </a:solidFill>
              </a:rPr>
              <a:t>לאחר הויכוח הקשה שהתקיים </a:t>
            </a:r>
            <a:r>
              <a:rPr lang="en-GB" sz="1800">
                <a:solidFill>
                  <a:srgbClr val="434343"/>
                </a:solidFill>
              </a:rPr>
              <a:t>בקונגרס הציוני השישי </a:t>
            </a:r>
            <a:r>
              <a:rPr lang="en-GB" sz="1800">
                <a:solidFill>
                  <a:srgbClr val="434343"/>
                </a:solidFill>
              </a:rPr>
              <a:t>בעקבות הצעת אוגנדה,</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התקבלה החלטה לשלוח משלחת שתבדוק את תנאי ההתיישבות באוגנדה. </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המשלחת שיצאה לאוגנדה קבעה שהארץ אינה מתאימה להתיישבות יהודית. </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הקונגרס ננעל באווירה מתוחה.</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בשנת 1904, הרצל נפטר ולאחר מותו הצעת אוגנדה ירדה מסדר היום של התנועה הציונית.</a:t>
            </a:r>
            <a:endParaRPr sz="18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7"/>
          <p:cNvSpPr txBox="1"/>
          <p:nvPr>
            <p:ph idx="1" type="body"/>
          </p:nvPr>
        </p:nvSpPr>
        <p:spPr>
          <a:xfrm>
            <a:off x="311700" y="2447875"/>
            <a:ext cx="8520600" cy="5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u="sng">
                <a:solidFill>
                  <a:schemeClr val="hlink"/>
                </a:solidFill>
                <a:hlinkClick r:id="rId3"/>
              </a:rPr>
              <a:t>https://www.youtube.com/watch?v=KEDK61TknUM</a:t>
            </a:r>
            <a:endParaRPr>
              <a:solidFill>
                <a:srgbClr val="000000"/>
              </a:solidFill>
            </a:endParaRPr>
          </a:p>
          <a:p>
            <a:pPr indent="0" lvl="0" marL="0" rtl="0" algn="r">
              <a:spcBef>
                <a:spcPts val="1600"/>
              </a:spcBef>
              <a:spcAft>
                <a:spcPts val="1600"/>
              </a:spcAft>
              <a:buNone/>
            </a:pPr>
            <a:r>
              <a:t/>
            </a:r>
            <a:endParaRPr>
              <a:solidFill>
                <a:srgbClr val="000000"/>
              </a:solidFill>
            </a:endParaRPr>
          </a:p>
        </p:txBody>
      </p:sp>
      <p:sp>
        <p:nvSpPr>
          <p:cNvPr id="365" name="Google Shape;365;p57"/>
          <p:cNvSpPr txBox="1"/>
          <p:nvPr/>
        </p:nvSpPr>
        <p:spPr>
          <a:xfrm>
            <a:off x="1223275" y="137500"/>
            <a:ext cx="7196700" cy="7041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0"/>
              </a:spcAft>
              <a:buNone/>
            </a:pPr>
            <a:r>
              <a:rPr b="1" lang="en-GB" sz="2400">
                <a:solidFill>
                  <a:srgbClr val="4A86E8"/>
                </a:solidFill>
              </a:rPr>
              <a:t>חדשות מהעבר- </a:t>
            </a:r>
            <a:endParaRPr b="1" sz="2400">
              <a:solidFill>
                <a:srgbClr val="4A86E8"/>
              </a:solidFill>
            </a:endParaRPr>
          </a:p>
          <a:p>
            <a:pPr indent="0" lvl="0" marL="0" marR="0" rtl="1" algn="ctr">
              <a:lnSpc>
                <a:spcPct val="200000"/>
              </a:lnSpc>
              <a:spcBef>
                <a:spcPts val="0"/>
              </a:spcBef>
              <a:spcAft>
                <a:spcPts val="0"/>
              </a:spcAft>
              <a:buNone/>
            </a:pPr>
            <a:r>
              <a:rPr b="1" lang="en-GB" sz="2400">
                <a:solidFill>
                  <a:srgbClr val="4A86E8"/>
                </a:solidFill>
              </a:rPr>
              <a:t>הרצל, הקונגרס הציוני ותכנית אוגנדה</a:t>
            </a:r>
            <a:endParaRPr b="1" sz="2200">
              <a:solidFill>
                <a:srgbClr val="4A86E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58"/>
          <p:cNvPicPr preferRelativeResize="0"/>
          <p:nvPr/>
        </p:nvPicPr>
        <p:blipFill>
          <a:blip r:embed="rId3">
            <a:alphaModFix/>
          </a:blip>
          <a:stretch>
            <a:fillRect/>
          </a:stretch>
        </p:blipFill>
        <p:spPr>
          <a:xfrm>
            <a:off x="1938338" y="938100"/>
            <a:ext cx="5572125" cy="3743325"/>
          </a:xfrm>
          <a:prstGeom prst="rect">
            <a:avLst/>
          </a:prstGeom>
          <a:noFill/>
          <a:ln>
            <a:noFill/>
          </a:ln>
        </p:spPr>
      </p:pic>
      <p:sp>
        <p:nvSpPr>
          <p:cNvPr id="371" name="Google Shape;371;p58"/>
          <p:cNvSpPr txBox="1"/>
          <p:nvPr/>
        </p:nvSpPr>
        <p:spPr>
          <a:xfrm>
            <a:off x="3281150" y="143725"/>
            <a:ext cx="1633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Impact"/>
                <a:ea typeface="Impact"/>
                <a:cs typeface="Impact"/>
                <a:sym typeface="Impact"/>
              </a:rPr>
              <a:t> 3</a:t>
            </a:r>
            <a:endParaRPr b="1" sz="4500">
              <a:solidFill>
                <a:srgbClr val="4A86E8"/>
              </a:solidFill>
              <a:latin typeface="Impact"/>
              <a:ea typeface="Impact"/>
              <a:cs typeface="Impact"/>
              <a:sym typeface="Impac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9"/>
          <p:cNvSpPr txBox="1"/>
          <p:nvPr/>
        </p:nvSpPr>
        <p:spPr>
          <a:xfrm>
            <a:off x="1495850" y="143700"/>
            <a:ext cx="61653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העליה לארץ ישראל עד מלחמת העולם הראשונה</a:t>
            </a:r>
            <a:endParaRPr b="1" sz="2400">
              <a:solidFill>
                <a:srgbClr val="4A86E8"/>
              </a:solidFill>
            </a:endParaRPr>
          </a:p>
        </p:txBody>
      </p:sp>
      <p:sp>
        <p:nvSpPr>
          <p:cNvPr id="377" name="Google Shape;377;p59"/>
          <p:cNvSpPr txBox="1"/>
          <p:nvPr/>
        </p:nvSpPr>
        <p:spPr>
          <a:xfrm>
            <a:off x="795125" y="960125"/>
            <a:ext cx="7802100" cy="3915000"/>
          </a:xfrm>
          <a:prstGeom prst="rect">
            <a:avLst/>
          </a:prstGeom>
          <a:noFill/>
          <a:ln>
            <a:noFill/>
          </a:ln>
        </p:spPr>
        <p:txBody>
          <a:bodyPr anchorCtr="0" anchor="ctr" bIns="91425" lIns="91425" spcFirstLastPara="1" rIns="91425" wrap="square" tIns="91425">
            <a:noAutofit/>
          </a:bodyPr>
          <a:lstStyle/>
          <a:p>
            <a:pPr indent="0" lvl="0" marL="0" rtl="1" algn="r">
              <a:lnSpc>
                <a:spcPct val="200000"/>
              </a:lnSpc>
              <a:spcBef>
                <a:spcPts val="0"/>
              </a:spcBef>
              <a:spcAft>
                <a:spcPts val="0"/>
              </a:spcAft>
              <a:buNone/>
            </a:pPr>
            <a:r>
              <a:rPr lang="en-GB" sz="1800">
                <a:solidFill>
                  <a:srgbClr val="434343"/>
                </a:solidFill>
              </a:rPr>
              <a:t>החל מ-1881 ועד פרוץ מלחמת העולם הראשונה ב- 1914 עלו לארץ ישראל כ-60,000 עולים במסגרת שתי עליות: </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העלייה הראשונה, 1881-1903</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העלייה השנייה,  1904-1914 </a:t>
            </a:r>
            <a:br>
              <a:rPr lang="en-GB" sz="1800">
                <a:solidFill>
                  <a:srgbClr val="434343"/>
                </a:solidFill>
              </a:rPr>
            </a:br>
            <a:r>
              <a:rPr lang="en-GB" sz="1800">
                <a:solidFill>
                  <a:srgbClr val="434343"/>
                </a:solidFill>
              </a:rPr>
              <a:t>שני גלי העלייה התקיימו במקביל לפעילות הציונית בגולה. </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רוב העולים עלו לארץ ממזרח אירופה, מעטים באו מארצות האסלאם, בעיקר מתימן.</a:t>
            </a:r>
            <a:endParaRPr sz="1800">
              <a:solidFill>
                <a:srgbClr val="434343"/>
              </a:solidFill>
            </a:endParaRPr>
          </a:p>
          <a:p>
            <a:pPr indent="0" lvl="0" marL="0" rtl="1" algn="r">
              <a:lnSpc>
                <a:spcPct val="200000"/>
              </a:lnSpc>
              <a:spcBef>
                <a:spcPts val="0"/>
              </a:spcBef>
              <a:spcAft>
                <a:spcPts val="0"/>
              </a:spcAft>
              <a:buNone/>
            </a:pPr>
            <a:r>
              <a:rPr lang="en-GB" sz="1800">
                <a:solidFill>
                  <a:srgbClr val="434343"/>
                </a:solidFill>
              </a:rPr>
              <a:t>עליות אלה בנו את הבסיס לבניין הציוני, את היסודות להקמת המדינה היהודית בעתיד.</a:t>
            </a:r>
            <a:endParaRPr sz="18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nvSpPr>
        <p:spPr>
          <a:xfrm>
            <a:off x="2040600" y="137500"/>
            <a:ext cx="5062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 הקמת התנועה הציונית</a:t>
            </a:r>
            <a:endParaRPr b="1" sz="2200">
              <a:solidFill>
                <a:srgbClr val="4A86E8"/>
              </a:solidFill>
            </a:endParaRPr>
          </a:p>
        </p:txBody>
      </p:sp>
      <p:sp>
        <p:nvSpPr>
          <p:cNvPr id="208" name="Google Shape;208;p33"/>
          <p:cNvSpPr txBox="1"/>
          <p:nvPr/>
        </p:nvSpPr>
        <p:spPr>
          <a:xfrm>
            <a:off x="729700" y="832000"/>
            <a:ext cx="8050800" cy="3917100"/>
          </a:xfrm>
          <a:prstGeom prst="rect">
            <a:avLst/>
          </a:prstGeom>
          <a:noFill/>
          <a:ln>
            <a:noFill/>
          </a:ln>
        </p:spPr>
        <p:txBody>
          <a:bodyPr anchorCtr="0" anchor="t" bIns="91425" lIns="91425" spcFirstLastPara="1" rIns="91425" wrap="square" tIns="91425">
            <a:noAutofit/>
          </a:bodyPr>
          <a:lstStyle/>
          <a:p>
            <a:pPr indent="0" lvl="0" marL="0" rtl="1" algn="r">
              <a:lnSpc>
                <a:spcPct val="200000"/>
              </a:lnSpc>
              <a:spcBef>
                <a:spcPts val="0"/>
              </a:spcBef>
              <a:spcAft>
                <a:spcPts val="0"/>
              </a:spcAft>
              <a:buNone/>
            </a:pPr>
            <a:r>
              <a:rPr lang="en-GB" sz="1600" u="sng">
                <a:solidFill>
                  <a:srgbClr val="434343"/>
                </a:solidFill>
              </a:rPr>
              <a:t>רקע</a:t>
            </a:r>
            <a:endParaRPr sz="1600" u="sng">
              <a:solidFill>
                <a:srgbClr val="434343"/>
              </a:solidFill>
            </a:endParaRPr>
          </a:p>
          <a:p>
            <a:pPr indent="0" lvl="0" marL="0" rtl="1" algn="r">
              <a:lnSpc>
                <a:spcPct val="200000"/>
              </a:lnSpc>
              <a:spcBef>
                <a:spcPts val="0"/>
              </a:spcBef>
              <a:spcAft>
                <a:spcPts val="0"/>
              </a:spcAft>
              <a:buNone/>
            </a:pPr>
            <a:r>
              <a:rPr lang="en-GB" sz="1600">
                <a:solidFill>
                  <a:srgbClr val="434343"/>
                </a:solidFill>
              </a:rPr>
              <a:t>במהלך המאה ה-19, חלק מהיהודים באירופה ביקשו להשתלב בלאומים בקרבם הם חיו, וחלק שמרו על אורח חיים דתי והמתינו לביאת המשיח.</a:t>
            </a:r>
            <a:endParaRPr sz="1600">
              <a:solidFill>
                <a:srgbClr val="434343"/>
              </a:solidFill>
            </a:endParaRPr>
          </a:p>
          <a:p>
            <a:pPr indent="0" lvl="0" marL="0" rtl="1" algn="r">
              <a:lnSpc>
                <a:spcPct val="200000"/>
              </a:lnSpc>
              <a:spcBef>
                <a:spcPts val="0"/>
              </a:spcBef>
              <a:spcAft>
                <a:spcPts val="0"/>
              </a:spcAft>
              <a:buNone/>
            </a:pPr>
            <a:r>
              <a:rPr lang="en-GB" sz="1600">
                <a:solidFill>
                  <a:srgbClr val="434343"/>
                </a:solidFill>
              </a:rPr>
              <a:t>בסוף המאה ה-19 קמה בעם היהודי תנועה לאומית- התנועה הציונית.</a:t>
            </a:r>
            <a:endParaRPr sz="1600">
              <a:solidFill>
                <a:srgbClr val="434343"/>
              </a:solidFill>
            </a:endParaRPr>
          </a:p>
          <a:p>
            <a:pPr indent="0" lvl="0" marL="0" rtl="1" algn="r">
              <a:lnSpc>
                <a:spcPct val="200000"/>
              </a:lnSpc>
              <a:spcBef>
                <a:spcPts val="0"/>
              </a:spcBef>
              <a:spcAft>
                <a:spcPts val="0"/>
              </a:spcAft>
              <a:buNone/>
            </a:pPr>
            <a:r>
              <a:rPr lang="en-GB" sz="1600" u="sng">
                <a:solidFill>
                  <a:srgbClr val="434343"/>
                </a:solidFill>
              </a:rPr>
              <a:t>ציונות</a:t>
            </a:r>
            <a:r>
              <a:rPr lang="en-GB" sz="1600">
                <a:solidFill>
                  <a:srgbClr val="434343"/>
                </a:solidFill>
              </a:rPr>
              <a:t> </a:t>
            </a:r>
            <a:endParaRPr sz="1600">
              <a:solidFill>
                <a:srgbClr val="434343"/>
              </a:solidFill>
            </a:endParaRPr>
          </a:p>
          <a:p>
            <a:pPr indent="0" lvl="0" marL="0" rtl="1" algn="r">
              <a:lnSpc>
                <a:spcPct val="200000"/>
              </a:lnSpc>
              <a:spcBef>
                <a:spcPts val="0"/>
              </a:spcBef>
              <a:spcAft>
                <a:spcPts val="0"/>
              </a:spcAft>
              <a:buNone/>
            </a:pPr>
            <a:r>
              <a:rPr lang="en-GB" sz="1600">
                <a:solidFill>
                  <a:srgbClr val="434343"/>
                </a:solidFill>
              </a:rPr>
              <a:t>אידאולוגיה</a:t>
            </a:r>
            <a:r>
              <a:rPr lang="en-GB" sz="1600">
                <a:solidFill>
                  <a:srgbClr val="434343"/>
                </a:solidFill>
              </a:rPr>
              <a:t> שטוענת שהיהודים הם לאום, ועליהם לעזוב את הגולה ולהקים מדינה יהודית בארץ ישראל.</a:t>
            </a:r>
            <a:endParaRPr sz="1600">
              <a:solidFill>
                <a:srgbClr val="434343"/>
              </a:solidFill>
            </a:endParaRPr>
          </a:p>
          <a:p>
            <a:pPr indent="0" lvl="0" marL="0" rtl="1" algn="r">
              <a:lnSpc>
                <a:spcPct val="200000"/>
              </a:lnSpc>
              <a:spcBef>
                <a:spcPts val="0"/>
              </a:spcBef>
              <a:spcAft>
                <a:spcPts val="0"/>
              </a:spcAft>
              <a:buNone/>
            </a:pPr>
            <a:r>
              <a:rPr lang="en-GB" sz="1600" u="sng">
                <a:solidFill>
                  <a:srgbClr val="434343"/>
                </a:solidFill>
              </a:rPr>
              <a:t>התנועה הציונית</a:t>
            </a:r>
            <a:endParaRPr sz="1600" u="sng">
              <a:solidFill>
                <a:srgbClr val="434343"/>
              </a:solidFill>
            </a:endParaRPr>
          </a:p>
          <a:p>
            <a:pPr indent="0" lvl="0" marL="0" rtl="1" algn="r">
              <a:lnSpc>
                <a:spcPct val="200000"/>
              </a:lnSpc>
              <a:spcBef>
                <a:spcPts val="0"/>
              </a:spcBef>
              <a:spcAft>
                <a:spcPts val="0"/>
              </a:spcAft>
              <a:buNone/>
            </a:pPr>
            <a:r>
              <a:rPr lang="en-GB" sz="1600">
                <a:solidFill>
                  <a:srgbClr val="434343"/>
                </a:solidFill>
              </a:rPr>
              <a:t>תנועה לאומית יהודית השואפת למדינה או בית לאומי יהודי בארץ ישראל.</a:t>
            </a:r>
            <a:endParaRPr sz="1600">
              <a:solidFill>
                <a:srgbClr val="434343"/>
              </a:solidFill>
            </a:endParaRPr>
          </a:p>
          <a:p>
            <a:pPr indent="0" lvl="0" marL="0" rtl="1" algn="r">
              <a:lnSpc>
                <a:spcPct val="200000"/>
              </a:lnSpc>
              <a:spcBef>
                <a:spcPts val="0"/>
              </a:spcBef>
              <a:spcAft>
                <a:spcPts val="0"/>
              </a:spcAft>
              <a:buNone/>
            </a:pPr>
            <a:r>
              <a:t/>
            </a:r>
            <a:endParaRPr sz="1600">
              <a:solidFill>
                <a:srgbClr val="43434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1" name="Shape 381"/>
        <p:cNvGrpSpPr/>
        <p:nvPr/>
      </p:nvGrpSpPr>
      <p:grpSpPr>
        <a:xfrm>
          <a:off x="0" y="0"/>
          <a:ext cx="0" cy="0"/>
          <a:chOff x="0" y="0"/>
          <a:chExt cx="0" cy="0"/>
        </a:xfrm>
      </p:grpSpPr>
      <p:sp>
        <p:nvSpPr>
          <p:cNvPr id="382" name="Google Shape;382;p60"/>
          <p:cNvSpPr txBox="1"/>
          <p:nvPr/>
        </p:nvSpPr>
        <p:spPr>
          <a:xfrm>
            <a:off x="1572050" y="143700"/>
            <a:ext cx="61653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מאפייני העליות</a:t>
            </a:r>
            <a:endParaRPr b="1" sz="2400">
              <a:solidFill>
                <a:srgbClr val="4A86E8"/>
              </a:solidFill>
            </a:endParaRPr>
          </a:p>
        </p:txBody>
      </p:sp>
      <p:graphicFrame>
        <p:nvGraphicFramePr>
          <p:cNvPr id="383" name="Google Shape;383;p60"/>
          <p:cNvGraphicFramePr/>
          <p:nvPr/>
        </p:nvGraphicFramePr>
        <p:xfrm>
          <a:off x="366325" y="1042460"/>
          <a:ext cx="3000000" cy="3000000"/>
        </p:xfrm>
        <a:graphic>
          <a:graphicData uri="http://schemas.openxmlformats.org/drawingml/2006/table">
            <a:tbl>
              <a:tblPr>
                <a:noFill/>
                <a:tableStyleId>{01BA5C8E-B544-4B56-8A8C-12497D2B661C}</a:tableStyleId>
              </a:tblPr>
              <a:tblGrid>
                <a:gridCol w="3789225"/>
                <a:gridCol w="3799850"/>
                <a:gridCol w="1140075"/>
              </a:tblGrid>
              <a:tr h="299625">
                <a:tc>
                  <a:txBody>
                    <a:bodyPr/>
                    <a:lstStyle/>
                    <a:p>
                      <a:pPr indent="0" lvl="0" marL="0" rtl="1" algn="ctr">
                        <a:lnSpc>
                          <a:spcPct val="115000"/>
                        </a:lnSpc>
                        <a:spcBef>
                          <a:spcPts val="0"/>
                        </a:spcBef>
                        <a:spcAft>
                          <a:spcPts val="0"/>
                        </a:spcAft>
                        <a:buNone/>
                      </a:pPr>
                      <a:r>
                        <a:rPr b="1" lang="en-GB" sz="1600">
                          <a:solidFill>
                            <a:srgbClr val="4A86E8"/>
                          </a:solidFill>
                        </a:rPr>
                        <a:t>עליה שניה</a:t>
                      </a:r>
                      <a:endParaRPr b="1" sz="1600">
                        <a:solidFill>
                          <a:srgbClr val="4A86E8"/>
                        </a:solidFill>
                      </a:endParaRPr>
                    </a:p>
                  </a:txBody>
                  <a:tcPr marT="91425" marB="91425" marR="91425" marL="91425"/>
                </a:tc>
                <a:tc>
                  <a:txBody>
                    <a:bodyPr/>
                    <a:lstStyle/>
                    <a:p>
                      <a:pPr indent="0" lvl="0" marL="0" rtl="1" algn="ctr">
                        <a:lnSpc>
                          <a:spcPct val="115000"/>
                        </a:lnSpc>
                        <a:spcBef>
                          <a:spcPts val="0"/>
                        </a:spcBef>
                        <a:spcAft>
                          <a:spcPts val="0"/>
                        </a:spcAft>
                        <a:buNone/>
                      </a:pPr>
                      <a:r>
                        <a:rPr b="1" lang="en-GB" sz="1600">
                          <a:solidFill>
                            <a:srgbClr val="4A86E8"/>
                          </a:solidFill>
                        </a:rPr>
                        <a:t>עליה ראשונה</a:t>
                      </a:r>
                      <a:endParaRPr b="1" sz="1600">
                        <a:solidFill>
                          <a:srgbClr val="4A86E8"/>
                        </a:solidFill>
                      </a:endParaRPr>
                    </a:p>
                  </a:txBody>
                  <a:tcPr marT="91425" marB="91425" marR="91425" marL="91425"/>
                </a:tc>
                <a:tc>
                  <a:txBody>
                    <a:bodyPr/>
                    <a:lstStyle/>
                    <a:p>
                      <a:pPr indent="0" lvl="0" marL="0" rtl="1" algn="r">
                        <a:lnSpc>
                          <a:spcPct val="115000"/>
                        </a:lnSpc>
                        <a:spcBef>
                          <a:spcPts val="0"/>
                        </a:spcBef>
                        <a:spcAft>
                          <a:spcPts val="0"/>
                        </a:spcAft>
                        <a:buNone/>
                      </a:pPr>
                      <a:r>
                        <a:t/>
                      </a:r>
                      <a:endParaRPr/>
                    </a:p>
                  </a:txBody>
                  <a:tcPr marT="91425" marB="91425" marR="91425" marL="91425"/>
                </a:tc>
              </a:tr>
              <a:tr h="393325">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 1904- 1914</a:t>
                      </a:r>
                      <a:endParaRPr/>
                    </a:p>
                  </a:txBody>
                  <a:tcPr marT="91425" marB="91425" marR="91425" marL="91425"/>
                </a:tc>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1882-1903</a:t>
                      </a:r>
                      <a:endParaRPr/>
                    </a:p>
                  </a:txBody>
                  <a:tcPr marT="91425" marB="91425" marR="91425" marL="91425"/>
                </a:tc>
                <a:tc>
                  <a:txBody>
                    <a:bodyPr/>
                    <a:lstStyle/>
                    <a:p>
                      <a:pPr indent="0" lvl="0" marL="0" rtl="1" algn="r">
                        <a:lnSpc>
                          <a:spcPct val="115000"/>
                        </a:lnSpc>
                        <a:spcBef>
                          <a:spcPts val="0"/>
                        </a:spcBef>
                        <a:spcAft>
                          <a:spcPts val="0"/>
                        </a:spcAft>
                        <a:buNone/>
                      </a:pPr>
                      <a:r>
                        <a:rPr b="1" lang="en-GB"/>
                        <a:t>מתי?</a:t>
                      </a:r>
                      <a:endParaRPr b="1"/>
                    </a:p>
                  </a:txBody>
                  <a:tcPr marT="91425" marB="91425" marR="91425" marL="91425"/>
                </a:tc>
              </a:tr>
              <a:tr h="393325">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כ- 35 אלף יהודים</a:t>
                      </a:r>
                      <a:endParaRPr/>
                    </a:p>
                  </a:txBody>
                  <a:tcPr marT="91425" marB="91425" marR="91425" marL="91425"/>
                </a:tc>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כ-25 אלף יהודים</a:t>
                      </a:r>
                      <a:endParaRPr/>
                    </a:p>
                  </a:txBody>
                  <a:tcPr marT="91425" marB="91425" marR="91425" marL="91425"/>
                </a:tc>
                <a:tc>
                  <a:txBody>
                    <a:bodyPr/>
                    <a:lstStyle/>
                    <a:p>
                      <a:pPr indent="0" lvl="0" marL="0" rtl="1" algn="r">
                        <a:lnSpc>
                          <a:spcPct val="115000"/>
                        </a:lnSpc>
                        <a:spcBef>
                          <a:spcPts val="0"/>
                        </a:spcBef>
                        <a:spcAft>
                          <a:spcPts val="0"/>
                        </a:spcAft>
                        <a:buNone/>
                      </a:pPr>
                      <a:r>
                        <a:rPr b="1" lang="en-GB"/>
                        <a:t>כמה עלו?</a:t>
                      </a:r>
                      <a:endParaRPr b="1"/>
                    </a:p>
                  </a:txBody>
                  <a:tcPr marT="91425" marB="91425" marR="91425" marL="91425"/>
                </a:tc>
              </a:tr>
              <a:tr h="420550">
                <a:tc>
                  <a:txBody>
                    <a:bodyPr/>
                    <a:lstStyle/>
                    <a:p>
                      <a:pPr indent="0" lvl="0" marL="0" rtl="1" algn="r">
                        <a:lnSpc>
                          <a:spcPct val="115000"/>
                        </a:lnSpc>
                        <a:spcBef>
                          <a:spcPts val="0"/>
                        </a:spcBef>
                        <a:spcAft>
                          <a:spcPts val="0"/>
                        </a:spcAft>
                        <a:buNone/>
                      </a:pPr>
                      <a:r>
                        <a:rPr lang="en-GB">
                          <a:solidFill>
                            <a:schemeClr val="dk1"/>
                          </a:solidFill>
                        </a:rPr>
                        <a:t>רובם ממזרח אירופה</a:t>
                      </a:r>
                      <a:endParaRPr/>
                    </a:p>
                  </a:txBody>
                  <a:tcPr marT="91425" marB="91425" marR="91425" marL="91425"/>
                </a:tc>
                <a:tc>
                  <a:txBody>
                    <a:bodyPr/>
                    <a:lstStyle/>
                    <a:p>
                      <a:pPr indent="0" lvl="0" marL="0" rtl="1" algn="r">
                        <a:lnSpc>
                          <a:spcPct val="115000"/>
                        </a:lnSpc>
                        <a:spcBef>
                          <a:spcPts val="0"/>
                        </a:spcBef>
                        <a:spcAft>
                          <a:spcPts val="0"/>
                        </a:spcAft>
                        <a:buNone/>
                      </a:pPr>
                      <a:r>
                        <a:rPr lang="en-GB"/>
                        <a:t>רובם ממזרח אירופה</a:t>
                      </a:r>
                      <a:endParaRPr/>
                    </a:p>
                  </a:txBody>
                  <a:tcPr marT="91425" marB="91425" marR="91425" marL="91425"/>
                </a:tc>
                <a:tc>
                  <a:txBody>
                    <a:bodyPr/>
                    <a:lstStyle/>
                    <a:p>
                      <a:pPr indent="0" lvl="0" marL="0" rtl="1" algn="r">
                        <a:lnSpc>
                          <a:spcPct val="115000"/>
                        </a:lnSpc>
                        <a:spcBef>
                          <a:spcPts val="0"/>
                        </a:spcBef>
                        <a:spcAft>
                          <a:spcPts val="0"/>
                        </a:spcAft>
                        <a:buNone/>
                      </a:pPr>
                      <a:r>
                        <a:rPr b="1" lang="en-GB"/>
                        <a:t>מהיכן עלו?</a:t>
                      </a:r>
                      <a:endParaRPr b="1"/>
                    </a:p>
                  </a:txBody>
                  <a:tcPr marT="91425" marB="91425" marR="91425" marL="91425"/>
                </a:tc>
              </a:tr>
              <a:tr h="1117875">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רצון להגשים את הרעיונות הציוניים והסוציאליסטיים. בקרב אנשי העלייה השנייה בלטו צעירים רווקים, סוציאליסטים, חסרי הון שהיו מוכנים להשקיע מאמץ רב בכדי לממש את שאיפותיהם. </a:t>
                      </a:r>
                      <a:endParaRPr/>
                    </a:p>
                  </a:txBody>
                  <a:tcPr marT="91425" marB="91425" marR="91425" marL="91425"/>
                </a:tc>
                <a:tc>
                  <a:txBody>
                    <a:bodyPr/>
                    <a:lstStyle/>
                    <a:p>
                      <a:pPr indent="0" lvl="0" marL="0" rtl="1" algn="r">
                        <a:lnSpc>
                          <a:spcPct val="115000"/>
                        </a:lnSpc>
                        <a:spcBef>
                          <a:spcPts val="0"/>
                        </a:spcBef>
                        <a:spcAft>
                          <a:spcPts val="0"/>
                        </a:spcAft>
                        <a:buNone/>
                      </a:pPr>
                      <a:r>
                        <a:rPr lang="en-GB"/>
                        <a:t>חברי תנועת חובבי ציון, </a:t>
                      </a:r>
                      <a:r>
                        <a:rPr lang="en-GB">
                          <a:solidFill>
                            <a:schemeClr val="dk1"/>
                          </a:solidFill>
                        </a:rPr>
                        <a:t>דתיים ובעלי משפחות מהמעמד הבינוני. </a:t>
                      </a:r>
                      <a:endParaRPr>
                        <a:solidFill>
                          <a:schemeClr val="dk1"/>
                        </a:solidFill>
                      </a:endParaRPr>
                    </a:p>
                    <a:p>
                      <a:pPr indent="0" lvl="0" marL="0" rtl="1" algn="r">
                        <a:lnSpc>
                          <a:spcPct val="115000"/>
                        </a:lnSpc>
                        <a:spcBef>
                          <a:spcPts val="0"/>
                        </a:spcBef>
                        <a:spcAft>
                          <a:spcPts val="0"/>
                        </a:spcAft>
                        <a:buNone/>
                      </a:pPr>
                      <a:r>
                        <a:rPr lang="en-GB">
                          <a:solidFill>
                            <a:schemeClr val="dk1"/>
                          </a:solidFill>
                        </a:rPr>
                        <a:t>רכשו את האדמות בכספם.</a:t>
                      </a:r>
                      <a:endParaRPr/>
                    </a:p>
                  </a:txBody>
                  <a:tcPr marT="91425" marB="91425" marR="91425" marL="91425"/>
                </a:tc>
                <a:tc>
                  <a:txBody>
                    <a:bodyPr/>
                    <a:lstStyle/>
                    <a:p>
                      <a:pPr indent="0" lvl="0" marL="0" rtl="1" algn="r">
                        <a:lnSpc>
                          <a:spcPct val="115000"/>
                        </a:lnSpc>
                        <a:spcBef>
                          <a:spcPts val="0"/>
                        </a:spcBef>
                        <a:spcAft>
                          <a:spcPts val="0"/>
                        </a:spcAft>
                        <a:buNone/>
                      </a:pPr>
                      <a:r>
                        <a:rPr b="1" lang="en-GB"/>
                        <a:t>מי הם היו?</a:t>
                      </a:r>
                      <a:endParaRPr b="1"/>
                    </a:p>
                  </a:txBody>
                  <a:tcPr marT="91425" marB="91425" marR="91425" marL="91425"/>
                </a:tc>
              </a:tr>
              <a:tr h="761050">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ציונות.</a:t>
                      </a:r>
                      <a:endParaRPr>
                        <a:solidFill>
                          <a:schemeClr val="dk1"/>
                        </a:solidFill>
                      </a:endParaRPr>
                    </a:p>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העולים הללו ביקשו להגשים את דמותו של היהודי החדש – יהודי  עובד אדמה שיודע להגן על עצמו.</a:t>
                      </a:r>
                      <a:endParaRPr>
                        <a:solidFill>
                          <a:schemeClr val="dk1"/>
                        </a:solidFill>
                      </a:endParaRPr>
                    </a:p>
                  </a:txBody>
                  <a:tcPr marT="91425" marB="91425" marR="91425" marL="91425"/>
                </a:tc>
                <a:tc>
                  <a:txBody>
                    <a:bodyPr/>
                    <a:lstStyle/>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אנטישמיות ורצון לשפר את הביטחון האישי והכלכלי.</a:t>
                      </a:r>
                      <a:endParaRPr>
                        <a:solidFill>
                          <a:schemeClr val="dk1"/>
                        </a:solidFill>
                      </a:endParaRPr>
                    </a:p>
                    <a:p>
                      <a:pPr indent="0" lvl="0" marL="0" rtl="1" algn="just">
                        <a:lnSpc>
                          <a:spcPct val="115000"/>
                        </a:lnSpc>
                        <a:spcBef>
                          <a:spcPts val="0"/>
                        </a:spcBef>
                        <a:spcAft>
                          <a:spcPts val="0"/>
                        </a:spcAft>
                        <a:buClr>
                          <a:schemeClr val="dk1"/>
                        </a:buClr>
                        <a:buSzPts val="1100"/>
                        <a:buFont typeface="Arial"/>
                        <a:buNone/>
                      </a:pPr>
                      <a:r>
                        <a:rPr lang="en-GB">
                          <a:solidFill>
                            <a:schemeClr val="dk1"/>
                          </a:solidFill>
                        </a:rPr>
                        <a:t>ציונות- </a:t>
                      </a:r>
                      <a:r>
                        <a:rPr lang="en-GB">
                          <a:solidFill>
                            <a:schemeClr val="dk1"/>
                          </a:solidFill>
                        </a:rPr>
                        <a:t>העולים שאפו לחיות בארץ ישראל ולעבוד את אדמתה כאמצעי לתחייתו של העם היהודי בארץ ישראל.</a:t>
                      </a:r>
                      <a:endParaRPr/>
                    </a:p>
                  </a:txBody>
                  <a:tcPr marT="91425" marB="91425" marR="91425" marL="91425"/>
                </a:tc>
                <a:tc>
                  <a:txBody>
                    <a:bodyPr/>
                    <a:lstStyle/>
                    <a:p>
                      <a:pPr indent="0" lvl="0" marL="0" rtl="1" algn="r">
                        <a:lnSpc>
                          <a:spcPct val="115000"/>
                        </a:lnSpc>
                        <a:spcBef>
                          <a:spcPts val="0"/>
                        </a:spcBef>
                        <a:spcAft>
                          <a:spcPts val="0"/>
                        </a:spcAft>
                        <a:buClr>
                          <a:schemeClr val="dk1"/>
                        </a:buClr>
                        <a:buSzPts val="1100"/>
                        <a:buFont typeface="Arial"/>
                        <a:buNone/>
                      </a:pPr>
                      <a:r>
                        <a:rPr b="1" lang="en-GB">
                          <a:solidFill>
                            <a:schemeClr val="dk1"/>
                          </a:solidFill>
                        </a:rPr>
                        <a:t>למה עלו?</a:t>
                      </a:r>
                      <a:endParaRPr b="1"/>
                    </a:p>
                  </a:txBody>
                  <a:tcPr marT="91425" marB="91425" marR="91425" marL="91425"/>
                </a:tc>
              </a:tr>
            </a:tbl>
          </a:graphicData>
        </a:graphic>
      </p:graphicFrame>
      <p:pic>
        <p:nvPicPr>
          <p:cNvPr id="384" name="Google Shape;384;p60"/>
          <p:cNvPicPr preferRelativeResize="0"/>
          <p:nvPr/>
        </p:nvPicPr>
        <p:blipFill rotWithShape="1">
          <a:blip r:embed="rId3">
            <a:alphaModFix/>
          </a:blip>
          <a:srcRect b="0" l="9820" r="0" t="32876"/>
          <a:stretch/>
        </p:blipFill>
        <p:spPr>
          <a:xfrm>
            <a:off x="-76200" y="-76450"/>
            <a:ext cx="2049950" cy="1263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8" name="Shape 388"/>
        <p:cNvGrpSpPr/>
        <p:nvPr/>
      </p:nvGrpSpPr>
      <p:grpSpPr>
        <a:xfrm>
          <a:off x="0" y="0"/>
          <a:ext cx="0" cy="0"/>
          <a:chOff x="0" y="0"/>
          <a:chExt cx="0" cy="0"/>
        </a:xfrm>
      </p:grpSpPr>
      <p:sp>
        <p:nvSpPr>
          <p:cNvPr id="389" name="Google Shape;389;p61"/>
          <p:cNvSpPr txBox="1"/>
          <p:nvPr/>
        </p:nvSpPr>
        <p:spPr>
          <a:xfrm>
            <a:off x="1572050" y="143700"/>
            <a:ext cx="6165300" cy="7041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400">
                <a:solidFill>
                  <a:srgbClr val="4A86E8"/>
                </a:solidFill>
              </a:rPr>
              <a:t>מאפייני העליות</a:t>
            </a:r>
            <a:endParaRPr b="1" sz="2400">
              <a:solidFill>
                <a:srgbClr val="4A86E8"/>
              </a:solidFill>
            </a:endParaRPr>
          </a:p>
        </p:txBody>
      </p:sp>
      <p:sp>
        <p:nvSpPr>
          <p:cNvPr id="390" name="Google Shape;390;p61"/>
          <p:cNvSpPr txBox="1"/>
          <p:nvPr/>
        </p:nvSpPr>
        <p:spPr>
          <a:xfrm>
            <a:off x="1273450" y="1149225"/>
            <a:ext cx="7025700" cy="3000000"/>
          </a:xfrm>
          <a:prstGeom prst="rect">
            <a:avLst/>
          </a:prstGeom>
          <a:noFill/>
          <a:ln>
            <a:noFill/>
          </a:ln>
        </p:spPr>
        <p:txBody>
          <a:bodyPr anchorCtr="0" anchor="ctr" bIns="91425" lIns="91425" spcFirstLastPara="1" rIns="91425" wrap="square" tIns="91425">
            <a:noAutofit/>
          </a:bodyPr>
          <a:lstStyle/>
          <a:p>
            <a:pPr indent="0" lvl="0" marL="0" rtl="1" algn="just">
              <a:lnSpc>
                <a:spcPct val="200000"/>
              </a:lnSpc>
              <a:spcBef>
                <a:spcPts val="0"/>
              </a:spcBef>
              <a:spcAft>
                <a:spcPts val="1000"/>
              </a:spcAft>
              <a:buNone/>
            </a:pPr>
            <a:r>
              <a:rPr lang="en-GB" sz="1800">
                <a:solidFill>
                  <a:schemeClr val="dk1"/>
                </a:solidFill>
              </a:rPr>
              <a:t>בני העלייה השנייה האמינו כי על היהודים לעבוד בארץ בעצמם – הם התנגדו למנהגם של אנשי העלייה הראשונה להסתמך על עבודה ושמירה של הערבים. הם קראו ל"כיבוש העבודה" ול"כיבוש השמירה" – העברת העבודה והשמירה לידי היהודים.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62"/>
          <p:cNvPicPr preferRelativeResize="0"/>
          <p:nvPr/>
        </p:nvPicPr>
        <p:blipFill>
          <a:blip r:embed="rId3">
            <a:alphaModFix/>
          </a:blip>
          <a:stretch>
            <a:fillRect/>
          </a:stretch>
        </p:blipFill>
        <p:spPr>
          <a:xfrm rot="-5400000">
            <a:off x="3124200" y="-457200"/>
            <a:ext cx="2751181" cy="4838701"/>
          </a:xfrm>
          <a:prstGeom prst="rect">
            <a:avLst/>
          </a:prstGeom>
          <a:noFill/>
          <a:ln>
            <a:noFill/>
          </a:ln>
        </p:spPr>
      </p:pic>
      <p:sp>
        <p:nvSpPr>
          <p:cNvPr id="396" name="Google Shape;396;p62"/>
          <p:cNvSpPr txBox="1"/>
          <p:nvPr/>
        </p:nvSpPr>
        <p:spPr>
          <a:xfrm>
            <a:off x="2277900" y="3859350"/>
            <a:ext cx="4532400" cy="5220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a:t>מהו הגורם לעליה המופיע במכתב זה?</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Google Shape;401;p63"/>
          <p:cNvPicPr preferRelativeResize="0"/>
          <p:nvPr/>
        </p:nvPicPr>
        <p:blipFill>
          <a:blip r:embed="rId3">
            <a:alphaModFix/>
          </a:blip>
          <a:stretch>
            <a:fillRect/>
          </a:stretch>
        </p:blipFill>
        <p:spPr>
          <a:xfrm rot="-5400000">
            <a:off x="3276600" y="-762000"/>
            <a:ext cx="2471945" cy="4838702"/>
          </a:xfrm>
          <a:prstGeom prst="rect">
            <a:avLst/>
          </a:prstGeom>
          <a:noFill/>
          <a:ln>
            <a:noFill/>
          </a:ln>
        </p:spPr>
      </p:pic>
      <p:sp>
        <p:nvSpPr>
          <p:cNvPr id="402" name="Google Shape;402;p63"/>
          <p:cNvSpPr txBox="1"/>
          <p:nvPr/>
        </p:nvSpPr>
        <p:spPr>
          <a:xfrm>
            <a:off x="2201700" y="3630750"/>
            <a:ext cx="4532400" cy="5220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a:t>מהו הגורם לעליה המופיע במכתב זה?</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4"/>
          <p:cNvSpPr txBox="1"/>
          <p:nvPr/>
        </p:nvSpPr>
        <p:spPr>
          <a:xfrm>
            <a:off x="1209675" y="67500"/>
            <a:ext cx="6758700" cy="7041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800">
                <a:solidFill>
                  <a:srgbClr val="4A86E8"/>
                </a:solidFill>
              </a:rPr>
              <a:t>העלייה לארץ ישראל עד מלחמת העולם הראשונה (1881-1914): הגורמים לעליה</a:t>
            </a:r>
            <a:endParaRPr b="1" sz="1800">
              <a:solidFill>
                <a:srgbClr val="4A86E8"/>
              </a:solidFill>
            </a:endParaRPr>
          </a:p>
        </p:txBody>
      </p:sp>
      <p:sp>
        <p:nvSpPr>
          <p:cNvPr id="408" name="Google Shape;408;p64"/>
          <p:cNvSpPr txBox="1"/>
          <p:nvPr/>
        </p:nvSpPr>
        <p:spPr>
          <a:xfrm>
            <a:off x="622550" y="1045000"/>
            <a:ext cx="8182200" cy="23865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graphicFrame>
        <p:nvGraphicFramePr>
          <p:cNvPr id="409" name="Google Shape;409;p64"/>
          <p:cNvGraphicFramePr/>
          <p:nvPr/>
        </p:nvGraphicFramePr>
        <p:xfrm>
          <a:off x="307725" y="1044970"/>
          <a:ext cx="3000000" cy="3000000"/>
        </p:xfrm>
        <a:graphic>
          <a:graphicData uri="http://schemas.openxmlformats.org/drawingml/2006/table">
            <a:tbl>
              <a:tblPr>
                <a:noFill/>
                <a:tableStyleId>{01BA5C8E-B544-4B56-8A8C-12497D2B661C}</a:tableStyleId>
              </a:tblPr>
              <a:tblGrid>
                <a:gridCol w="4688575"/>
                <a:gridCol w="3777000"/>
              </a:tblGrid>
              <a:tr h="617950">
                <a:tc>
                  <a:txBody>
                    <a:bodyPr/>
                    <a:lstStyle/>
                    <a:p>
                      <a:pPr indent="0" lvl="0" marL="0" rtl="1" algn="ctr">
                        <a:spcBef>
                          <a:spcPts val="0"/>
                        </a:spcBef>
                        <a:spcAft>
                          <a:spcPts val="0"/>
                        </a:spcAft>
                        <a:buNone/>
                      </a:pPr>
                      <a:r>
                        <a:rPr b="1" lang="en-GB"/>
                        <a:t>גורמים מושכים- שהניעו את העולים להעדיף את ארץ ישראל כיעד להגירה</a:t>
                      </a:r>
                      <a:endParaRPr b="1"/>
                    </a:p>
                  </a:txBody>
                  <a:tcPr marT="91425" marB="91425" marR="91425" marL="91425"/>
                </a:tc>
                <a:tc>
                  <a:txBody>
                    <a:bodyPr/>
                    <a:lstStyle/>
                    <a:p>
                      <a:pPr indent="0" lvl="0" marL="0" rtl="1" algn="ctr">
                        <a:spcBef>
                          <a:spcPts val="0"/>
                        </a:spcBef>
                        <a:spcAft>
                          <a:spcPts val="0"/>
                        </a:spcAft>
                        <a:buNone/>
                      </a:pPr>
                      <a:r>
                        <a:rPr b="1" lang="en-GB"/>
                        <a:t>גורמים דוחפים- שהניעו את העולים לעזוב את ארצות מגוריהם ולחפש מקום מחיה חדש</a:t>
                      </a:r>
                      <a:endParaRPr b="1"/>
                    </a:p>
                  </a:txBody>
                  <a:tcPr marT="91425" marB="91425" marR="91425" marL="91425"/>
                </a:tc>
              </a:tr>
              <a:tr h="1193550">
                <a:tc>
                  <a:txBody>
                    <a:bodyPr/>
                    <a:lstStyle/>
                    <a:p>
                      <a:pPr indent="0" lvl="0" marL="0" rtl="1" algn="r">
                        <a:lnSpc>
                          <a:spcPct val="115000"/>
                        </a:lnSpc>
                        <a:spcBef>
                          <a:spcPts val="0"/>
                        </a:spcBef>
                        <a:spcAft>
                          <a:spcPts val="0"/>
                        </a:spcAft>
                        <a:buNone/>
                      </a:pPr>
                      <a:r>
                        <a:rPr b="1" lang="en-GB" sz="1200"/>
                        <a:t>אידיאולוגי</a:t>
                      </a:r>
                      <a:endParaRPr b="1" sz="1200"/>
                    </a:p>
                    <a:p>
                      <a:pPr indent="0" lvl="0" marL="0" rtl="1" algn="r">
                        <a:lnSpc>
                          <a:spcPct val="115000"/>
                        </a:lnSpc>
                        <a:spcBef>
                          <a:spcPts val="0"/>
                        </a:spcBef>
                        <a:spcAft>
                          <a:spcPts val="0"/>
                        </a:spcAft>
                        <a:buNone/>
                      </a:pPr>
                      <a:r>
                        <a:rPr lang="en-GB" sz="1200"/>
                        <a:t>עולים שנמשכו לרעיון הציוני וביקשו לבנות חיים יהודיים לאומיים בארץ ישראל.</a:t>
                      </a:r>
                      <a:endParaRPr sz="1200"/>
                    </a:p>
                    <a:p>
                      <a:pPr indent="0" lvl="0" marL="0" rtl="1" algn="r">
                        <a:lnSpc>
                          <a:spcPct val="115000"/>
                        </a:lnSpc>
                        <a:spcBef>
                          <a:spcPts val="0"/>
                        </a:spcBef>
                        <a:spcAft>
                          <a:spcPts val="0"/>
                        </a:spcAft>
                        <a:buNone/>
                      </a:pPr>
                      <a:r>
                        <a:rPr lang="en-GB" sz="1200"/>
                        <a:t>הושפעו ממעיתונות וספרים ציוניים (האוטואמנציפציה של פינסקר).</a:t>
                      </a:r>
                      <a:endParaRPr sz="1200"/>
                    </a:p>
                    <a:p>
                      <a:pPr indent="0" lvl="0" marL="0" rtl="1" algn="r">
                        <a:lnSpc>
                          <a:spcPct val="115000"/>
                        </a:lnSpc>
                        <a:spcBef>
                          <a:spcPts val="0"/>
                        </a:spcBef>
                        <a:spcAft>
                          <a:spcPts val="0"/>
                        </a:spcAft>
                        <a:buNone/>
                      </a:pPr>
                      <a:r>
                        <a:rPr lang="en-GB" sz="1200"/>
                        <a:t>משבר אוגנדה ומותו של הרצל הביאו לתמיכה בציונות המעשית.</a:t>
                      </a:r>
                      <a:endParaRPr sz="1200"/>
                    </a:p>
                    <a:p>
                      <a:pPr indent="0" lvl="0" marL="0" rtl="1" algn="r">
                        <a:lnSpc>
                          <a:spcPct val="115000"/>
                        </a:lnSpc>
                        <a:spcBef>
                          <a:spcPts val="0"/>
                        </a:spcBef>
                        <a:spcAft>
                          <a:spcPts val="0"/>
                        </a:spcAft>
                        <a:buNone/>
                      </a:pPr>
                      <a:r>
                        <a:rPr lang="en-GB" sz="1200"/>
                        <a:t>סוציאליסטים קיוו ליצור בארץ צורות חיים לאומיות חדשות ושיתופיות.</a:t>
                      </a:r>
                      <a:endParaRPr sz="1200"/>
                    </a:p>
                  </a:txBody>
                  <a:tcPr marT="91425" marB="91425" marR="91425" marL="91425"/>
                </a:tc>
                <a:tc>
                  <a:txBody>
                    <a:bodyPr/>
                    <a:lstStyle/>
                    <a:p>
                      <a:pPr indent="0" lvl="0" marL="0" rtl="1" algn="r">
                        <a:lnSpc>
                          <a:spcPct val="115000"/>
                        </a:lnSpc>
                        <a:spcBef>
                          <a:spcPts val="0"/>
                        </a:spcBef>
                        <a:spcAft>
                          <a:spcPts val="0"/>
                        </a:spcAft>
                        <a:buNone/>
                      </a:pPr>
                      <a:r>
                        <a:rPr b="1" lang="en-GB" sz="1200">
                          <a:solidFill>
                            <a:schemeClr val="dk1"/>
                          </a:solidFill>
                        </a:rPr>
                        <a:t>מדיניות אנטישמית של הקיסרות הרוסית במזרח אירופה</a:t>
                      </a:r>
                      <a:endParaRPr b="1" sz="1200">
                        <a:solidFill>
                          <a:schemeClr val="dk1"/>
                        </a:solidFill>
                      </a:endParaRPr>
                    </a:p>
                    <a:p>
                      <a:pPr indent="0" lvl="0" marL="0" rtl="1" algn="r">
                        <a:lnSpc>
                          <a:spcPct val="115000"/>
                        </a:lnSpc>
                        <a:spcBef>
                          <a:spcPts val="0"/>
                        </a:spcBef>
                        <a:spcAft>
                          <a:spcPts val="0"/>
                        </a:spcAft>
                        <a:buNone/>
                      </a:pPr>
                      <a:r>
                        <a:rPr lang="en-GB" sz="1200">
                          <a:solidFill>
                            <a:schemeClr val="dk1"/>
                          </a:solidFill>
                        </a:rPr>
                        <a:t>מגורי היהודים הוגבלו ל"תחום המושב"</a:t>
                      </a:r>
                      <a:endParaRPr sz="1200">
                        <a:solidFill>
                          <a:schemeClr val="dk1"/>
                        </a:solidFill>
                      </a:endParaRPr>
                    </a:p>
                    <a:p>
                      <a:pPr indent="0" lvl="0" marL="0" rtl="1" algn="r">
                        <a:lnSpc>
                          <a:spcPct val="115000"/>
                        </a:lnSpc>
                        <a:spcBef>
                          <a:spcPts val="0"/>
                        </a:spcBef>
                        <a:spcAft>
                          <a:spcPts val="0"/>
                        </a:spcAft>
                        <a:buNone/>
                      </a:pPr>
                      <a:r>
                        <a:rPr lang="en-GB" sz="1200">
                          <a:solidFill>
                            <a:schemeClr val="dk1"/>
                          </a:solidFill>
                        </a:rPr>
                        <a:t>הגבלות תעסוקה והשכלה גבוהה</a:t>
                      </a:r>
                      <a:endParaRPr sz="1200">
                        <a:solidFill>
                          <a:schemeClr val="dk1"/>
                        </a:solidFill>
                      </a:endParaRPr>
                    </a:p>
                    <a:p>
                      <a:pPr indent="0" lvl="0" marL="0" rtl="1" algn="r">
                        <a:lnSpc>
                          <a:spcPct val="115000"/>
                        </a:lnSpc>
                        <a:spcBef>
                          <a:spcPts val="0"/>
                        </a:spcBef>
                        <a:spcAft>
                          <a:spcPts val="0"/>
                        </a:spcAft>
                        <a:buNone/>
                      </a:pPr>
                      <a:r>
                        <a:rPr lang="en-GB" sz="1200">
                          <a:solidFill>
                            <a:schemeClr val="dk1"/>
                          </a:solidFill>
                        </a:rPr>
                        <a:t>1881- פוגרום "סופות בנגב"</a:t>
                      </a:r>
                      <a:endParaRPr sz="1200">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GB" sz="1200">
                          <a:solidFill>
                            <a:schemeClr val="dk1"/>
                          </a:solidFill>
                        </a:rPr>
                        <a:t>1905- פוגרום קישינב</a:t>
                      </a:r>
                      <a:endParaRPr sz="1200">
                        <a:solidFill>
                          <a:schemeClr val="dk1"/>
                        </a:solidFill>
                      </a:endParaRPr>
                    </a:p>
                  </a:txBody>
                  <a:tcPr marT="91425" marB="91425" marR="91425" marL="91425"/>
                </a:tc>
              </a:tr>
              <a:tr h="533575">
                <a:tc>
                  <a:txBody>
                    <a:bodyPr/>
                    <a:lstStyle/>
                    <a:p>
                      <a:pPr indent="0" lvl="0" marL="0" rtl="1" algn="r">
                        <a:lnSpc>
                          <a:spcPct val="115000"/>
                        </a:lnSpc>
                        <a:spcBef>
                          <a:spcPts val="0"/>
                        </a:spcBef>
                        <a:spcAft>
                          <a:spcPts val="0"/>
                        </a:spcAft>
                        <a:buNone/>
                      </a:pPr>
                      <a:r>
                        <a:rPr b="1" lang="en-GB" sz="1200"/>
                        <a:t>כלכלי</a:t>
                      </a:r>
                      <a:endParaRPr b="1" sz="1200"/>
                    </a:p>
                    <a:p>
                      <a:pPr indent="0" lvl="0" marL="0" rtl="1" algn="r">
                        <a:lnSpc>
                          <a:spcPct val="115000"/>
                        </a:lnSpc>
                        <a:spcBef>
                          <a:spcPts val="0"/>
                        </a:spcBef>
                        <a:spcAft>
                          <a:spcPts val="0"/>
                        </a:spcAft>
                        <a:buNone/>
                      </a:pPr>
                      <a:r>
                        <a:rPr lang="en-GB" sz="1200"/>
                        <a:t>המצוקה הכלכלית גרמה בדרך כלל להגר לארצות אחרות (, למשל, ארהב), אך היו שראו הזדמנות כלכלית בהתיישבות בארץ.</a:t>
                      </a:r>
                      <a:endParaRPr sz="1200"/>
                    </a:p>
                    <a:p>
                      <a:pPr indent="0" lvl="0" marL="0" rtl="1" algn="r">
                        <a:lnSpc>
                          <a:spcPct val="115000"/>
                        </a:lnSpc>
                        <a:spcBef>
                          <a:spcPts val="0"/>
                        </a:spcBef>
                        <a:spcAft>
                          <a:spcPts val="0"/>
                        </a:spcAft>
                        <a:buNone/>
                      </a:pPr>
                      <a:r>
                        <a:rPr lang="en-GB" sz="1200"/>
                        <a:t>התמיכה של נדבנים עשירים ושל מוסדות הציונות.</a:t>
                      </a:r>
                      <a:endParaRPr sz="1200"/>
                    </a:p>
                  </a:txBody>
                  <a:tcPr marT="91425" marB="91425" marR="91425" marL="91425"/>
                </a:tc>
                <a:tc>
                  <a:txBody>
                    <a:bodyPr/>
                    <a:lstStyle/>
                    <a:p>
                      <a:pPr indent="0" lvl="0" marL="0" rtl="1" algn="r">
                        <a:lnSpc>
                          <a:spcPct val="115000"/>
                        </a:lnSpc>
                        <a:spcBef>
                          <a:spcPts val="0"/>
                        </a:spcBef>
                        <a:spcAft>
                          <a:spcPts val="0"/>
                        </a:spcAft>
                        <a:buNone/>
                      </a:pPr>
                      <a:r>
                        <a:rPr lang="en-GB" sz="1200"/>
                        <a:t>המדיניות האנטישמית גרמה גם למצוקה כלכלית</a:t>
                      </a:r>
                      <a:endParaRPr sz="1200"/>
                    </a:p>
                  </a:txBody>
                  <a:tcPr marT="91425" marB="91425" marR="91425" marL="91425"/>
                </a:tc>
              </a:tr>
              <a:tr h="533575">
                <a:tc>
                  <a:txBody>
                    <a:bodyPr/>
                    <a:lstStyle/>
                    <a:p>
                      <a:pPr indent="0" lvl="0" marL="0" rtl="1" algn="r">
                        <a:lnSpc>
                          <a:spcPct val="115000"/>
                        </a:lnSpc>
                        <a:spcBef>
                          <a:spcPts val="0"/>
                        </a:spcBef>
                        <a:spcAft>
                          <a:spcPts val="0"/>
                        </a:spcAft>
                        <a:buNone/>
                      </a:pPr>
                      <a:r>
                        <a:rPr b="1" lang="en-GB" sz="1200"/>
                        <a:t>דתי</a:t>
                      </a:r>
                      <a:endParaRPr b="1" sz="1200"/>
                    </a:p>
                    <a:p>
                      <a:pPr indent="0" lvl="0" marL="0" rtl="1" algn="r">
                        <a:lnSpc>
                          <a:spcPct val="115000"/>
                        </a:lnSpc>
                        <a:spcBef>
                          <a:spcPts val="0"/>
                        </a:spcBef>
                        <a:spcAft>
                          <a:spcPts val="0"/>
                        </a:spcAft>
                        <a:buNone/>
                      </a:pPr>
                      <a:r>
                        <a:rPr lang="en-GB" sz="1200"/>
                        <a:t>בעיקר עבור העולים מתימן.האמינו שביאת המשיח קרובה וכי עליהם לשבת בארץ ישראל.</a:t>
                      </a:r>
                      <a:endParaRPr sz="1200"/>
                    </a:p>
                  </a:txBody>
                  <a:tcPr marT="91425" marB="91425" marR="91425" marL="91425"/>
                </a:tc>
                <a:tc>
                  <a:txBody>
                    <a:bodyPr/>
                    <a:lstStyle/>
                    <a:p>
                      <a:pPr indent="0" lvl="0" marL="0" rtl="1" algn="r">
                        <a:lnSpc>
                          <a:spcPct val="115000"/>
                        </a:lnSpc>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5"/>
          <p:cNvSpPr txBox="1"/>
          <p:nvPr/>
        </p:nvSpPr>
        <p:spPr>
          <a:xfrm>
            <a:off x="1466025" y="381000"/>
            <a:ext cx="6882900" cy="30000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474747"/>
                </a:solidFill>
              </a:rPr>
              <a:t>לעלות או לא לעלות? שתי נקודות מבט</a:t>
            </a:r>
            <a:endParaRPr b="1">
              <a:solidFill>
                <a:srgbClr val="474747"/>
              </a:solidFill>
            </a:endParaRPr>
          </a:p>
          <a:p>
            <a:pPr indent="0" lvl="0" marL="0" rtl="1" algn="ct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rPr lang="en-GB">
                <a:solidFill>
                  <a:srgbClr val="4F4F4F"/>
                </a:solidFill>
              </a:rPr>
              <a:t>הסרטון מציג שיחה דמיונית בין שני יהודים בעיירה במזרח-אירופה המתווכחים מה יש לעשות: האם לעלות לארץ ישראל, להגר לאמריקה או להישאר בעיירה. דרך השיחה ניתן להתרשם גם מאורח החיים במושבות העלייה הראשונה, את הגורמים להתפתחות הציונות ואת קשיי העולים. </a:t>
            </a:r>
            <a:endParaRPr>
              <a:solidFill>
                <a:srgbClr val="4F4F4F"/>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rPr b="1" lang="en-GB" u="sng">
                <a:solidFill>
                  <a:schemeClr val="hlink"/>
                </a:solidFill>
                <a:hlinkClick r:id="rId3"/>
              </a:rPr>
              <a:t>http://toldotofakim.cet.ac.il/ShowItem.aspx?ItemID=6e79cf46-b167-404e-9bce-1b60532b5970&amp;lang=HEB</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66"/>
          <p:cNvPicPr preferRelativeResize="0"/>
          <p:nvPr/>
        </p:nvPicPr>
        <p:blipFill>
          <a:blip r:embed="rId3">
            <a:alphaModFix/>
          </a:blip>
          <a:stretch>
            <a:fillRect/>
          </a:stretch>
        </p:blipFill>
        <p:spPr>
          <a:xfrm>
            <a:off x="152400" y="152400"/>
            <a:ext cx="8610600" cy="326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67"/>
          <p:cNvPicPr preferRelativeResize="0"/>
          <p:nvPr/>
        </p:nvPicPr>
        <p:blipFill>
          <a:blip r:embed="rId3">
            <a:alphaModFix/>
          </a:blip>
          <a:stretch>
            <a:fillRect/>
          </a:stretch>
        </p:blipFill>
        <p:spPr>
          <a:xfrm>
            <a:off x="2590800" y="152400"/>
            <a:ext cx="4157462"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graphicFrame>
        <p:nvGraphicFramePr>
          <p:cNvPr id="429" name="Google Shape;429;p68"/>
          <p:cNvGraphicFramePr/>
          <p:nvPr/>
        </p:nvGraphicFramePr>
        <p:xfrm>
          <a:off x="144650" y="991450"/>
          <a:ext cx="3000000" cy="3000000"/>
        </p:xfrm>
        <a:graphic>
          <a:graphicData uri="http://schemas.openxmlformats.org/drawingml/2006/table">
            <a:tbl>
              <a:tblPr>
                <a:noFill/>
                <a:tableStyleId>{01BA5C8E-B544-4B56-8A8C-12497D2B661C}</a:tableStyleId>
              </a:tblPr>
              <a:tblGrid>
                <a:gridCol w="4645125"/>
                <a:gridCol w="4178775"/>
              </a:tblGrid>
              <a:tr h="381000">
                <a:tc>
                  <a:txBody>
                    <a:bodyPr/>
                    <a:lstStyle/>
                    <a:p>
                      <a:pPr indent="0" lvl="0" marL="0" rtl="1" algn="ctr">
                        <a:lnSpc>
                          <a:spcPct val="115000"/>
                        </a:lnSpc>
                        <a:spcBef>
                          <a:spcPts val="0"/>
                        </a:spcBef>
                        <a:spcAft>
                          <a:spcPts val="0"/>
                        </a:spcAft>
                        <a:buNone/>
                      </a:pPr>
                      <a:r>
                        <a:rPr b="1" lang="en-GB" sz="1100">
                          <a:solidFill>
                            <a:srgbClr val="1C4587"/>
                          </a:solidFill>
                        </a:rPr>
                        <a:t>2) </a:t>
                      </a:r>
                      <a:r>
                        <a:rPr b="1" lang="en-GB" sz="1100">
                          <a:solidFill>
                            <a:srgbClr val="1C4587"/>
                          </a:solidFill>
                        </a:rPr>
                        <a:t>קבוצה</a:t>
                      </a:r>
                      <a:endParaRPr b="1" sz="1100">
                        <a:solidFill>
                          <a:srgbClr val="1C4587"/>
                        </a:solidFill>
                      </a:endParaRPr>
                    </a:p>
                  </a:txBody>
                  <a:tcPr marT="91425" marB="91425" marR="91425" marL="91425"/>
                </a:tc>
                <a:tc>
                  <a:txBody>
                    <a:bodyPr/>
                    <a:lstStyle/>
                    <a:p>
                      <a:pPr indent="0" lvl="0" marL="0" rtl="1" algn="ctr">
                        <a:lnSpc>
                          <a:spcPct val="115000"/>
                        </a:lnSpc>
                        <a:spcBef>
                          <a:spcPts val="0"/>
                        </a:spcBef>
                        <a:spcAft>
                          <a:spcPts val="0"/>
                        </a:spcAft>
                        <a:buNone/>
                      </a:pPr>
                      <a:r>
                        <a:rPr b="1" lang="en-GB" sz="1100">
                          <a:solidFill>
                            <a:srgbClr val="1C4587"/>
                          </a:solidFill>
                        </a:rPr>
                        <a:t>1) </a:t>
                      </a:r>
                      <a:r>
                        <a:rPr b="1" lang="en-GB" sz="1100">
                          <a:solidFill>
                            <a:srgbClr val="1C4587"/>
                          </a:solidFill>
                        </a:rPr>
                        <a:t>מושבה</a:t>
                      </a:r>
                      <a:endParaRPr b="1" sz="1100">
                        <a:solidFill>
                          <a:srgbClr val="1C4587"/>
                        </a:solidFill>
                      </a:endParaRPr>
                    </a:p>
                  </a:txBody>
                  <a:tcPr marT="91425" marB="91425" marR="91425" marL="91425"/>
                </a:tc>
              </a:tr>
              <a:tr h="381000">
                <a:tc>
                  <a:txBody>
                    <a:bodyPr/>
                    <a:lstStyle/>
                    <a:p>
                      <a:pPr indent="0" lvl="0" marL="0" rtl="1" algn="r">
                        <a:lnSpc>
                          <a:spcPct val="115000"/>
                        </a:lnSpc>
                        <a:spcBef>
                          <a:spcPts val="0"/>
                        </a:spcBef>
                        <a:spcAft>
                          <a:spcPts val="0"/>
                        </a:spcAft>
                        <a:buNone/>
                      </a:pPr>
                      <a:r>
                        <a:rPr lang="en-GB" sz="1100">
                          <a:solidFill>
                            <a:schemeClr val="dk1"/>
                          </a:solidFill>
                        </a:rPr>
                        <a:t>צורת התיישבות המאפיינת את העלייה השנייה (1904-1914). </a:t>
                      </a:r>
                      <a:endParaRPr sz="1100">
                        <a:solidFill>
                          <a:schemeClr val="dk1"/>
                        </a:solidFill>
                      </a:endParaRPr>
                    </a:p>
                    <a:p>
                      <a:pPr indent="0" lvl="0" marL="0" rtl="1" algn="r">
                        <a:lnSpc>
                          <a:spcPct val="115000"/>
                        </a:lnSpc>
                        <a:spcBef>
                          <a:spcPts val="0"/>
                        </a:spcBef>
                        <a:spcAft>
                          <a:spcPts val="0"/>
                        </a:spcAft>
                        <a:buNone/>
                      </a:pPr>
                      <a:r>
                        <a:rPr lang="en-GB" sz="1100">
                          <a:solidFill>
                            <a:schemeClr val="dk1"/>
                          </a:solidFill>
                        </a:rPr>
                        <a:t>בשנת 1909 הוקמה הקבוצה הראשונה – </a:t>
                      </a:r>
                      <a:r>
                        <a:rPr lang="en-GB" sz="1100">
                          <a:solidFill>
                            <a:schemeClr val="dk1"/>
                          </a:solidFill>
                        </a:rPr>
                        <a:t>כנרת</a:t>
                      </a:r>
                      <a:r>
                        <a:rPr lang="en-GB" sz="1100">
                          <a:solidFill>
                            <a:schemeClr val="dk1"/>
                          </a:solidFill>
                        </a:rPr>
                        <a:t>.</a:t>
                      </a:r>
                      <a:endParaRPr sz="1100"/>
                    </a:p>
                  </a:txBody>
                  <a:tcPr marT="91425" marB="91425" marR="91425" marL="91425"/>
                </a:tc>
                <a:tc>
                  <a:txBody>
                    <a:bodyPr/>
                    <a:lstStyle/>
                    <a:p>
                      <a:pPr indent="0" lvl="0" marL="0" rtl="1" algn="r">
                        <a:lnSpc>
                          <a:spcPct val="115000"/>
                        </a:lnSpc>
                        <a:spcBef>
                          <a:spcPts val="0"/>
                        </a:spcBef>
                        <a:spcAft>
                          <a:spcPts val="0"/>
                        </a:spcAft>
                        <a:buNone/>
                      </a:pPr>
                      <a:r>
                        <a:rPr lang="en-GB" sz="1100">
                          <a:solidFill>
                            <a:schemeClr val="dk1"/>
                          </a:solidFill>
                        </a:rPr>
                        <a:t>צורת התיישבות חקלאית שקמה בתקופת העלייה הראשונה (1881-1903).</a:t>
                      </a:r>
                      <a:endParaRPr sz="1100">
                        <a:solidFill>
                          <a:schemeClr val="dk1"/>
                        </a:solidFill>
                      </a:endParaRPr>
                    </a:p>
                    <a:p>
                      <a:pPr indent="0" lvl="0" marL="0" rtl="1" algn="r">
                        <a:lnSpc>
                          <a:spcPct val="115000"/>
                        </a:lnSpc>
                        <a:spcBef>
                          <a:spcPts val="0"/>
                        </a:spcBef>
                        <a:spcAft>
                          <a:spcPts val="0"/>
                        </a:spcAft>
                        <a:buNone/>
                      </a:pPr>
                      <a:r>
                        <a:rPr lang="en-GB" sz="1100">
                          <a:solidFill>
                            <a:schemeClr val="dk1"/>
                          </a:solidFill>
                        </a:rPr>
                        <a:t>המושבות הראשונות היו ראשון לציון, ראש פינה, זיכרון יעקב ופתח תקווה.</a:t>
                      </a:r>
                      <a:endParaRPr sz="1100">
                        <a:solidFill>
                          <a:schemeClr val="dk1"/>
                        </a:solidFill>
                      </a:endParaRPr>
                    </a:p>
                  </a:txBody>
                  <a:tcPr marT="91425" marB="91425" marR="91425" marL="91425"/>
                </a:tc>
              </a:tr>
              <a:tr h="381000">
                <a:tc>
                  <a:txBody>
                    <a:bodyPr/>
                    <a:lstStyle/>
                    <a:p>
                      <a:pPr indent="0" lvl="0" marL="0" rtl="1" algn="r">
                        <a:lnSpc>
                          <a:spcPct val="115000"/>
                        </a:lnSpc>
                        <a:spcBef>
                          <a:spcPts val="0"/>
                        </a:spcBef>
                        <a:spcAft>
                          <a:spcPts val="0"/>
                        </a:spcAft>
                        <a:buNone/>
                      </a:pPr>
                      <a:r>
                        <a:rPr b="1" lang="en-GB" sz="1100">
                          <a:solidFill>
                            <a:schemeClr val="dk1"/>
                          </a:solidFill>
                        </a:rPr>
                        <a:t>משק שיתופי-</a:t>
                      </a:r>
                      <a:r>
                        <a:rPr lang="en-GB" sz="1100">
                          <a:solidFill>
                            <a:schemeClr val="dk1"/>
                          </a:solidFill>
                        </a:rPr>
                        <a:t> שיתוף מלא ושיוויון מוחלט. הקרקע אינה פרטית, אלא שייכת  לקרן הקיימת לישראל (קרקע לאומית). הרווחים חוזרים לקופה המרכזית. כל חבר עובד כפי יכולתו ומקבל על-פי צרכיו. אין רכוש פרטי.</a:t>
                      </a:r>
                      <a:endParaRPr sz="1100">
                        <a:solidFill>
                          <a:schemeClr val="dk1"/>
                        </a:solidFill>
                      </a:endParaRPr>
                    </a:p>
                    <a:p>
                      <a:pPr indent="0" lvl="0" marL="0" rtl="1" algn="r">
                        <a:lnSpc>
                          <a:spcPct val="115000"/>
                        </a:lnSpc>
                        <a:spcBef>
                          <a:spcPts val="0"/>
                        </a:spcBef>
                        <a:spcAft>
                          <a:spcPts val="0"/>
                        </a:spcAft>
                        <a:buNone/>
                      </a:pPr>
                      <a:r>
                        <a:rPr lang="en-GB" sz="1100">
                          <a:solidFill>
                            <a:schemeClr val="dk1"/>
                          </a:solidFill>
                        </a:rPr>
                        <a:t>לחברי הקבוצה לא היה רכוש פרטי, הם אכלו יחד בחדר אוכל משותף, וכל ההחלטות של הקבוצה נתקבלו בהצבעה באסיפת החברים. ילדי הקבוצה התחנכו אף הם במשותף. </a:t>
                      </a:r>
                      <a:endParaRPr sz="1100">
                        <a:solidFill>
                          <a:schemeClr val="dk1"/>
                        </a:solidFill>
                      </a:endParaRPr>
                    </a:p>
                    <a:p>
                      <a:pPr indent="0" lvl="0" marL="0" rtl="1" algn="r">
                        <a:lnSpc>
                          <a:spcPct val="115000"/>
                        </a:lnSpc>
                        <a:spcBef>
                          <a:spcPts val="0"/>
                        </a:spcBef>
                        <a:spcAft>
                          <a:spcPts val="0"/>
                        </a:spcAft>
                        <a:buNone/>
                      </a:pPr>
                      <a:r>
                        <a:rPr lang="en-GB" sz="1100">
                          <a:solidFill>
                            <a:schemeClr val="dk1"/>
                          </a:solidFill>
                        </a:rPr>
                        <a:t>הקבוצה הייתה הבסיס שעליו נוסד מאוחר יותר "הקיבוץ".</a:t>
                      </a:r>
                      <a:endParaRPr sz="1100">
                        <a:solidFill>
                          <a:schemeClr val="dk1"/>
                        </a:solidFill>
                      </a:endParaRPr>
                    </a:p>
                  </a:txBody>
                  <a:tcPr marT="91425" marB="91425" marR="91425" marL="91425"/>
                </a:tc>
                <a:tc>
                  <a:txBody>
                    <a:bodyPr/>
                    <a:lstStyle/>
                    <a:p>
                      <a:pPr indent="0" lvl="0" marL="0" rtl="1" algn="r">
                        <a:lnSpc>
                          <a:spcPct val="115000"/>
                        </a:lnSpc>
                        <a:spcBef>
                          <a:spcPts val="0"/>
                        </a:spcBef>
                        <a:spcAft>
                          <a:spcPts val="0"/>
                        </a:spcAft>
                        <a:buNone/>
                      </a:pPr>
                      <a:r>
                        <a:rPr b="1" lang="en-GB" sz="1100">
                          <a:solidFill>
                            <a:schemeClr val="dk1"/>
                          </a:solidFill>
                        </a:rPr>
                        <a:t>משק פרטי-</a:t>
                      </a:r>
                      <a:r>
                        <a:rPr lang="en-GB" sz="1100">
                          <a:solidFill>
                            <a:schemeClr val="dk1"/>
                          </a:solidFill>
                        </a:rPr>
                        <a:t> המושבה היא משק חקלאי פרטי, המבוסס על בעלות פרטית על  הקרקע, רווח פרטי ובית פרטי. </a:t>
                      </a:r>
                      <a:endParaRPr sz="1100"/>
                    </a:p>
                  </a:txBody>
                  <a:tcPr marT="91425" marB="91425" marR="91425" marL="91425"/>
                </a:tc>
              </a:tr>
              <a:tr h="381000">
                <a:tc>
                  <a:txBody>
                    <a:bodyPr/>
                    <a:lstStyle/>
                    <a:p>
                      <a:pPr indent="0" lvl="0" marL="0" rtl="1" algn="r">
                        <a:lnSpc>
                          <a:spcPct val="115000"/>
                        </a:lnSpc>
                        <a:spcBef>
                          <a:spcPts val="0"/>
                        </a:spcBef>
                        <a:spcAft>
                          <a:spcPts val="0"/>
                        </a:spcAft>
                        <a:buNone/>
                      </a:pPr>
                      <a:r>
                        <a:t/>
                      </a:r>
                      <a:endParaRPr b="1" sz="1100">
                        <a:solidFill>
                          <a:schemeClr val="dk1"/>
                        </a:solidFill>
                      </a:endParaRPr>
                    </a:p>
                  </a:txBody>
                  <a:tcPr marT="91425" marB="91425" marR="91425" marL="91425"/>
                </a:tc>
                <a:tc>
                  <a:txBody>
                    <a:bodyPr/>
                    <a:lstStyle/>
                    <a:p>
                      <a:pPr indent="0" lvl="0" marL="0" rtl="1" algn="r">
                        <a:lnSpc>
                          <a:spcPct val="115000"/>
                        </a:lnSpc>
                        <a:spcBef>
                          <a:spcPts val="0"/>
                        </a:spcBef>
                        <a:spcAft>
                          <a:spcPts val="0"/>
                        </a:spcAft>
                        <a:buNone/>
                      </a:pPr>
                      <a:r>
                        <a:rPr b="1" lang="en-GB" sz="1100">
                          <a:solidFill>
                            <a:schemeClr val="dk1"/>
                          </a:solidFill>
                        </a:rPr>
                        <a:t>אורח חיים- </a:t>
                      </a:r>
                      <a:r>
                        <a:rPr lang="en-GB" sz="1100">
                          <a:solidFill>
                            <a:schemeClr val="dk1"/>
                          </a:solidFill>
                        </a:rPr>
                        <a:t>מסורתי</a:t>
                      </a:r>
                      <a:endParaRPr sz="1100">
                        <a:solidFill>
                          <a:schemeClr val="dk1"/>
                        </a:solidFill>
                      </a:endParaRPr>
                    </a:p>
                  </a:txBody>
                  <a:tcPr marT="91425" marB="91425" marR="91425" marL="91425"/>
                </a:tc>
              </a:tr>
              <a:tr h="381000">
                <a:tc>
                  <a:txBody>
                    <a:bodyPr/>
                    <a:lstStyle/>
                    <a:p>
                      <a:pPr indent="0" lvl="0" marL="0" rtl="1" algn="r">
                        <a:lnSpc>
                          <a:spcPct val="115000"/>
                        </a:lnSpc>
                        <a:spcBef>
                          <a:spcPts val="0"/>
                        </a:spcBef>
                        <a:spcAft>
                          <a:spcPts val="0"/>
                        </a:spcAft>
                        <a:buNone/>
                      </a:pPr>
                      <a:r>
                        <a:rPr b="1" lang="en-GB" sz="1100">
                          <a:solidFill>
                            <a:schemeClr val="dk1"/>
                          </a:solidFill>
                        </a:rPr>
                        <a:t>חקלאות-</a:t>
                      </a:r>
                      <a:r>
                        <a:rPr lang="en-GB" sz="1100">
                          <a:solidFill>
                            <a:schemeClr val="dk1"/>
                          </a:solidFill>
                        </a:rPr>
                        <a:t> גידולי שדה ומשק חי.</a:t>
                      </a:r>
                      <a:endParaRPr sz="1100"/>
                    </a:p>
                  </a:txBody>
                  <a:tcPr marT="91425" marB="91425" marR="91425" marL="91425"/>
                </a:tc>
                <a:tc>
                  <a:txBody>
                    <a:bodyPr/>
                    <a:lstStyle/>
                    <a:p>
                      <a:pPr indent="0" lvl="0" marL="0" rtl="1" algn="r">
                        <a:lnSpc>
                          <a:spcPct val="115000"/>
                        </a:lnSpc>
                        <a:spcBef>
                          <a:spcPts val="0"/>
                        </a:spcBef>
                        <a:spcAft>
                          <a:spcPts val="0"/>
                        </a:spcAft>
                        <a:buNone/>
                      </a:pPr>
                      <a:r>
                        <a:rPr b="1" lang="en-GB" sz="1100">
                          <a:solidFill>
                            <a:schemeClr val="dk1"/>
                          </a:solidFill>
                        </a:rPr>
                        <a:t>חקלאות</a:t>
                      </a:r>
                      <a:r>
                        <a:rPr lang="en-GB" sz="1100">
                          <a:solidFill>
                            <a:schemeClr val="dk1"/>
                          </a:solidFill>
                        </a:rPr>
                        <a:t>- סוג אחד של גידולים, למשל, גפנים ליין.</a:t>
                      </a:r>
                      <a:endParaRPr sz="1100"/>
                    </a:p>
                  </a:txBody>
                  <a:tcPr marT="91425" marB="91425" marR="91425" marL="91425"/>
                </a:tc>
              </a:tr>
              <a:tr h="381000">
                <a:tc>
                  <a:txBody>
                    <a:bodyPr/>
                    <a:lstStyle/>
                    <a:p>
                      <a:pPr indent="0" lvl="0" marL="0" rtl="1" algn="r">
                        <a:lnSpc>
                          <a:spcPct val="115000"/>
                        </a:lnSpc>
                        <a:spcBef>
                          <a:spcPts val="0"/>
                        </a:spcBef>
                        <a:spcAft>
                          <a:spcPts val="0"/>
                        </a:spcAft>
                        <a:buNone/>
                      </a:pPr>
                      <a:r>
                        <a:rPr b="1" lang="en-GB" sz="1100">
                          <a:solidFill>
                            <a:schemeClr val="dk1"/>
                          </a:solidFill>
                        </a:rPr>
                        <a:t>עבודה עצמית וניהול עצמי-</a:t>
                      </a:r>
                      <a:r>
                        <a:rPr lang="en-GB" sz="1100">
                          <a:solidFill>
                            <a:schemeClr val="dk1"/>
                          </a:solidFill>
                        </a:rPr>
                        <a:t> עבודה שכירה היתה אסורה! חברי הקבוצה הקפידו לעבוד בעצמם ולא העסיקו עובדים מבחוץ וניהלו בעצמם את חיי הקבוצה באופן משותף ושוויוני.</a:t>
                      </a:r>
                      <a:endParaRPr sz="1100"/>
                    </a:p>
                  </a:txBody>
                  <a:tcPr marT="91425" marB="91425" marR="91425" marL="91425"/>
                </a:tc>
                <a:tc>
                  <a:txBody>
                    <a:bodyPr/>
                    <a:lstStyle/>
                    <a:p>
                      <a:pPr indent="0" lvl="0" marL="0" rtl="1" algn="r">
                        <a:lnSpc>
                          <a:spcPct val="115000"/>
                        </a:lnSpc>
                        <a:spcBef>
                          <a:spcPts val="0"/>
                        </a:spcBef>
                        <a:spcAft>
                          <a:spcPts val="0"/>
                        </a:spcAft>
                        <a:buNone/>
                      </a:pPr>
                      <a:r>
                        <a:rPr b="1" lang="en-GB" sz="1100">
                          <a:solidFill>
                            <a:schemeClr val="dk1"/>
                          </a:solidFill>
                        </a:rPr>
                        <a:t>עבודה שכירה-</a:t>
                      </a:r>
                      <a:r>
                        <a:rPr lang="en-GB" sz="1100">
                          <a:solidFill>
                            <a:schemeClr val="dk1"/>
                          </a:solidFill>
                        </a:rPr>
                        <a:t> האיכר העסיק פועלים שכירים, ערבים בדרך כלל, כדי לעבד את אדמתו.</a:t>
                      </a:r>
                      <a:endParaRPr b="1" sz="1100">
                        <a:solidFill>
                          <a:schemeClr val="dk1"/>
                        </a:solidFill>
                      </a:endParaRPr>
                    </a:p>
                  </a:txBody>
                  <a:tcPr marT="91425" marB="91425" marR="91425" marL="91425"/>
                </a:tc>
              </a:tr>
            </a:tbl>
          </a:graphicData>
        </a:graphic>
      </p:graphicFrame>
      <p:sp>
        <p:nvSpPr>
          <p:cNvPr id="430" name="Google Shape;430;p68"/>
          <p:cNvSpPr txBox="1"/>
          <p:nvPr/>
        </p:nvSpPr>
        <p:spPr>
          <a:xfrm>
            <a:off x="391350" y="-84900"/>
            <a:ext cx="8516700" cy="12321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צורות התיישבות חדשות </a:t>
            </a:r>
            <a:endParaRPr b="1" sz="2400">
              <a:solidFill>
                <a:srgbClr val="4A86E8"/>
              </a:solidFill>
            </a:endParaRPr>
          </a:p>
          <a:p>
            <a:pPr indent="0" lvl="0" marL="0" rtl="1" algn="ctr">
              <a:lnSpc>
                <a:spcPct val="115000"/>
              </a:lnSpc>
              <a:spcBef>
                <a:spcPts val="0"/>
              </a:spcBef>
              <a:spcAft>
                <a:spcPts val="0"/>
              </a:spcAft>
              <a:buNone/>
            </a:pPr>
            <a:r>
              <a:rPr b="1" lang="en-GB" sz="1600">
                <a:solidFill>
                  <a:srgbClr val="4A86E8"/>
                </a:solidFill>
              </a:rPr>
              <a:t>1) מושבה        2) קבוצה        3) התיישבות עירונית</a:t>
            </a:r>
            <a:endParaRPr b="1" sz="1600">
              <a:solidFill>
                <a:srgbClr val="4A86E8"/>
              </a:solidFill>
            </a:endParaRPr>
          </a:p>
        </p:txBody>
      </p:sp>
      <p:pic>
        <p:nvPicPr>
          <p:cNvPr id="431" name="Google Shape;431;p68"/>
          <p:cNvPicPr preferRelativeResize="0"/>
          <p:nvPr/>
        </p:nvPicPr>
        <p:blipFill>
          <a:blip r:embed="rId3">
            <a:alphaModFix/>
          </a:blip>
          <a:stretch>
            <a:fillRect/>
          </a:stretch>
        </p:blipFill>
        <p:spPr>
          <a:xfrm>
            <a:off x="7317675" y="11175"/>
            <a:ext cx="1778300" cy="1094350"/>
          </a:xfrm>
          <a:prstGeom prst="rect">
            <a:avLst/>
          </a:prstGeom>
          <a:noFill/>
          <a:ln>
            <a:noFill/>
          </a:ln>
        </p:spPr>
      </p:pic>
      <p:pic>
        <p:nvPicPr>
          <p:cNvPr id="432" name="Google Shape;432;p68"/>
          <p:cNvPicPr preferRelativeResize="0"/>
          <p:nvPr/>
        </p:nvPicPr>
        <p:blipFill rotWithShape="1">
          <a:blip r:embed="rId4">
            <a:alphaModFix/>
          </a:blip>
          <a:srcRect b="0" l="2219" r="0" t="2467"/>
          <a:stretch/>
        </p:blipFill>
        <p:spPr>
          <a:xfrm>
            <a:off x="38925" y="35800"/>
            <a:ext cx="1669375" cy="1375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9"/>
          <p:cNvSpPr txBox="1"/>
          <p:nvPr/>
        </p:nvSpPr>
        <p:spPr>
          <a:xfrm>
            <a:off x="1466025" y="381000"/>
            <a:ext cx="6882900" cy="30000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474747"/>
                </a:solidFill>
              </a:rPr>
              <a:t>השיוויון בקבוצה - סרטון שתי נקודות מבט</a:t>
            </a:r>
            <a:endParaRPr b="1">
              <a:solidFill>
                <a:srgbClr val="474747"/>
              </a:solidFill>
            </a:endParaRPr>
          </a:p>
          <a:p>
            <a:pPr indent="0" lvl="0" marL="0" rtl="1" algn="ct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rPr lang="en-GB">
                <a:solidFill>
                  <a:srgbClr val="4F4F4F"/>
                </a:solidFill>
              </a:rPr>
              <a:t>הסרטון עוסק ברעיון השוויון שטיפחו הציונים הסוציאליסטים ובא לידי ביטוי בקבוצות שהוקמו. הדמויות בסרטון הן שתי חלוצות, חברות בקבוצה שזה עתה קמה בעמק יזרעאל. הן תולות יחד כביסה ודנות ברעיון השוויון ובמשמעויותיו. אחת החלוצות מציעה מבט ביקורתי על עקרון השוויון כפי שהוא בא לידי ביטוי בקבוצה, ואילו החלוצה השנייה מסבירה את חשיבותו של רעיון זה.</a:t>
            </a:r>
            <a:r>
              <a:rPr lang="en-GB">
                <a:solidFill>
                  <a:srgbClr val="4F4F4F"/>
                </a:solidFill>
              </a:rPr>
              <a:t> </a:t>
            </a:r>
            <a:endParaRPr>
              <a:solidFill>
                <a:srgbClr val="4F4F4F"/>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rPr b="1" lang="en-GB" u="sng">
                <a:solidFill>
                  <a:schemeClr val="hlink"/>
                </a:solidFill>
                <a:hlinkClick r:id="rId3"/>
              </a:rPr>
              <a:t>http://toldotofakim.cet.ac.il/ShowItem.aspx?ItemID=36566379-d705-4679-b5c8-36ccf0014453&amp;lang=HEB</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nvSpPr>
        <p:spPr>
          <a:xfrm>
            <a:off x="1254825" y="137500"/>
            <a:ext cx="64479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 הגורמים לצמיחת התנועה הלאומית יהודית = הציונות</a:t>
            </a:r>
            <a:endParaRPr b="1" sz="2200">
              <a:solidFill>
                <a:srgbClr val="4A86E8"/>
              </a:solidFill>
            </a:endParaRPr>
          </a:p>
        </p:txBody>
      </p:sp>
      <p:sp>
        <p:nvSpPr>
          <p:cNvPr id="214" name="Google Shape;214;p34"/>
          <p:cNvSpPr txBox="1"/>
          <p:nvPr/>
        </p:nvSpPr>
        <p:spPr>
          <a:xfrm>
            <a:off x="626100" y="775375"/>
            <a:ext cx="7853100" cy="4090800"/>
          </a:xfrm>
          <a:prstGeom prst="rect">
            <a:avLst/>
          </a:prstGeom>
          <a:noFill/>
          <a:ln>
            <a:noFill/>
          </a:ln>
        </p:spPr>
        <p:txBody>
          <a:bodyPr anchorCtr="0" anchor="ctr" bIns="91425" lIns="91425" spcFirstLastPara="1" rIns="91425" wrap="square" tIns="91425">
            <a:noAutofit/>
          </a:bodyPr>
          <a:lstStyle/>
          <a:p>
            <a:pPr indent="-317500" lvl="0" marL="457200" rtl="1" algn="r">
              <a:lnSpc>
                <a:spcPct val="150000"/>
              </a:lnSpc>
              <a:spcBef>
                <a:spcPts val="0"/>
              </a:spcBef>
              <a:spcAft>
                <a:spcPts val="0"/>
              </a:spcAft>
              <a:buSzPts val="1400"/>
              <a:buAutoNum type="arabicPeriod"/>
            </a:pPr>
            <a:r>
              <a:rPr b="1" lang="en-GB" u="sng"/>
              <a:t>התעוררות ספקות בפתרון האמנציפציה בשל גילויי האנטישמיות במערב ומרכז אירופה. </a:t>
            </a:r>
            <a:endParaRPr b="1" u="sng"/>
          </a:p>
          <a:p>
            <a:pPr indent="0" lvl="0" marL="0" rtl="1" algn="r">
              <a:lnSpc>
                <a:spcPct val="150000"/>
              </a:lnSpc>
              <a:spcBef>
                <a:spcPts val="0"/>
              </a:spcBef>
              <a:spcAft>
                <a:spcPts val="0"/>
              </a:spcAft>
              <a:buNone/>
            </a:pPr>
            <a:r>
              <a:rPr b="1" lang="en-GB" sz="1200" u="sng"/>
              <a:t>אמנציפציה</a:t>
            </a:r>
            <a:r>
              <a:rPr b="1" lang="en-GB" sz="1200"/>
              <a:t>= </a:t>
            </a:r>
            <a:r>
              <a:rPr lang="en-GB" sz="1200">
                <a:highlight>
                  <a:srgbClr val="FFFFFF"/>
                </a:highlight>
              </a:rPr>
              <a:t>מתן שוויון זכויות אזרחיות, חברתיות ומדיניות, לציבור או לעם שלא נהנה מיתרונות ומזכויות אלה קודם לכן</a:t>
            </a:r>
            <a:r>
              <a:rPr b="1" lang="en-GB" sz="1200"/>
              <a:t>.</a:t>
            </a:r>
            <a:endParaRPr b="1" sz="1200"/>
          </a:p>
          <a:p>
            <a:pPr indent="0" lvl="0" marL="0" rtl="1" algn="r">
              <a:lnSpc>
                <a:spcPct val="150000"/>
              </a:lnSpc>
              <a:spcBef>
                <a:spcPts val="0"/>
              </a:spcBef>
              <a:spcAft>
                <a:spcPts val="0"/>
              </a:spcAft>
              <a:buNone/>
            </a:pPr>
            <a:r>
              <a:rPr lang="en-GB" sz="1200" u="sng"/>
              <a:t>שנאת יהודים ואנטישמיות מודרנית</a:t>
            </a:r>
            <a:r>
              <a:rPr lang="en-GB" sz="1200"/>
              <a:t> – במשך מאות שנים התקיימה שנאה כלפי היהודים מצד שכניהם מסיבות משתנות. החל משנאת היהודים על התבדלותם בעת העתיקה, דרך שנאה דתית מצד הנוצרים והמוסלמים בשל דבקותם באמונתם השונה, ועד צורה חדשה של שנאה שהחלה במאה ה-19 – האנטישמיות המודרנית.</a:t>
            </a:r>
            <a:br>
              <a:rPr lang="en-GB" sz="1200"/>
            </a:br>
            <a:r>
              <a:rPr lang="en-GB" sz="1200" u="sng"/>
              <a:t>אנטישמיות מסורתית</a:t>
            </a:r>
            <a:r>
              <a:rPr lang="en-GB" sz="1200"/>
              <a:t> – שנאה לדת היהודית בתואנה שהיהודים אחראיים למותו של ישו. ניתן לחמוק ממנה על-ידי התנצרות.</a:t>
            </a:r>
            <a:br>
              <a:rPr lang="en-GB" sz="1200"/>
            </a:br>
            <a:r>
              <a:rPr lang="en-GB" sz="1200" u="sng"/>
              <a:t>אנטישמיות מודרנית</a:t>
            </a:r>
            <a:r>
              <a:rPr lang="en-GB" sz="1200"/>
              <a:t> – שנאת הלאום והגזע היהודי מתוך מחשבה שליהודים ישנן תכונות אופי וגוף גנטיות שלא ניתנות לשינוי. לכן, גם החלפת דת אינה עוזרת.</a:t>
            </a:r>
            <a:br>
              <a:rPr lang="en-GB" sz="1200"/>
            </a:br>
            <a:r>
              <a:rPr lang="en-GB" sz="1200"/>
              <a:t>השתלבותם של היהודים בחברה האירופית בעקבות תהליך האמנציפציה עודדה התפתחות של אנטישמיות חדשה, מודרנית. הקנאה כלפי היהודים המצליחים בערים עודדה את השנאה החדשה. היהודים נתפסו גם כזרים לרוח הלאומית החדשה במדינות החדשות שקמו באירופה וכלא-שייכים להיסטוריה ולמסורות שאיחדו את עמי אירופה. בעקבות תופעות חדשות כמו הקפיטליזם והכלכלה החופשית המתפתחת הגיעו יהודים רבים להצלחה כלכלית אדירה. היהודים נתפסו כבעלי ההון המנצלים את העובדים ובעזרת כוחם מצליחים להשפיע על ממשלות, התקשורת והעם כולו. קמו יהודים שטענו כי האמנציפציה נכשלה ושהיא לא תביא לשוויון אמיתי אלא תישאר כהגדרה חוקית בלבד. לטענתם הפתרון לבעיה היא יצירת מדינה עצמאית ליהודים.</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1" name="Shape 441"/>
        <p:cNvGrpSpPr/>
        <p:nvPr/>
      </p:nvGrpSpPr>
      <p:grpSpPr>
        <a:xfrm>
          <a:off x="0" y="0"/>
          <a:ext cx="0" cy="0"/>
          <a:chOff x="0" y="0"/>
          <a:chExt cx="0" cy="0"/>
        </a:xfrm>
      </p:grpSpPr>
      <p:sp>
        <p:nvSpPr>
          <p:cNvPr id="442" name="Google Shape;442;p70"/>
          <p:cNvSpPr txBox="1"/>
          <p:nvPr/>
        </p:nvSpPr>
        <p:spPr>
          <a:xfrm>
            <a:off x="1466025" y="381000"/>
            <a:ext cx="6882900" cy="39333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474747"/>
                </a:solidFill>
              </a:rPr>
              <a:t>ומה תעשה החלוצה? הנשים בעליות הראשונות: שתי נקודות מבט</a:t>
            </a:r>
            <a:endParaRPr b="1">
              <a:solidFill>
                <a:srgbClr val="474747"/>
              </a:solidFill>
            </a:endParaRPr>
          </a:p>
          <a:p>
            <a:pPr indent="0" lvl="0" marL="0" rtl="1" algn="ct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rPr lang="en-GB">
                <a:solidFill>
                  <a:srgbClr val="4F4F4F"/>
                </a:solidFill>
              </a:rPr>
              <a:t>הסרטון מציג נקודות מבט מנוגדות על אפשרויות שעמדו בפני נשים בתקופתו הראשונה של המפעל הציוני בארץ ישראל. הסרטון מציג דילמה שניצבה בפני נשים יהודיות רבות שעלו לארץ: להמשיך את אורח החיים שהורגלו אליו בגולה ולמלא את התפקידים הנשיים המסורתיים (להתחתן, ללדת ילדים ולהתמסר לטיפוח הבית) או לנצל את השינוי שחוללו עם עלייתן לארץ ולהצטרף למהפכה, גם בתחום האישי, ללמוד חקלאות ולקחת חלק פעיל בבניין הארץ. הסרטון מציג שיחה דמיונית בין שתי נשים: עולה חדשה שזה עתה הגיעה לארץ ועולה ותיקה שלומדת חקלאות ב"חוות העלמות" של חנה מייזל. אפשר להראות את הסרטון ולעסוק דרכו בשתי העליות הראשונות לארץ ולתפקידן של נשים בהן.</a:t>
            </a:r>
            <a:r>
              <a:rPr lang="en-GB">
                <a:solidFill>
                  <a:srgbClr val="4F4F4F"/>
                </a:solidFill>
              </a:rPr>
              <a:t> </a:t>
            </a:r>
            <a:endParaRPr>
              <a:solidFill>
                <a:srgbClr val="4F4F4F"/>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rPr b="1" lang="en-GB" u="sng">
                <a:solidFill>
                  <a:schemeClr val="hlink"/>
                </a:solidFill>
                <a:hlinkClick r:id="rId3"/>
              </a:rPr>
              <a:t>http://toldotofakim.cet.ac.il/ShowItem.aspx?ItemID=8b5784eb-b6d6-4f45-9a92-ff6ca861ae45&amp;lang=HEB</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71"/>
          <p:cNvPicPr preferRelativeResize="0"/>
          <p:nvPr/>
        </p:nvPicPr>
        <p:blipFill>
          <a:blip r:embed="rId3">
            <a:alphaModFix/>
          </a:blip>
          <a:stretch>
            <a:fillRect/>
          </a:stretch>
        </p:blipFill>
        <p:spPr>
          <a:xfrm>
            <a:off x="1371600" y="152400"/>
            <a:ext cx="5276850" cy="455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2"/>
          <p:cNvSpPr txBox="1"/>
          <p:nvPr/>
        </p:nvSpPr>
        <p:spPr>
          <a:xfrm>
            <a:off x="694350" y="569975"/>
            <a:ext cx="7807200" cy="4168500"/>
          </a:xfrm>
          <a:prstGeom prst="rect">
            <a:avLst/>
          </a:prstGeom>
          <a:noFill/>
          <a:ln>
            <a:noFill/>
          </a:ln>
        </p:spPr>
        <p:txBody>
          <a:bodyPr anchorCtr="0" anchor="ctr" bIns="91425" lIns="91425" spcFirstLastPara="1" rIns="91425" wrap="square" tIns="91425">
            <a:noAutofit/>
          </a:bodyPr>
          <a:lstStyle/>
          <a:p>
            <a:pPr indent="0" lvl="0" marL="0" marR="0" rtl="1" algn="r">
              <a:lnSpc>
                <a:spcPct val="150000"/>
              </a:lnSpc>
              <a:spcBef>
                <a:spcPts val="0"/>
              </a:spcBef>
              <a:spcAft>
                <a:spcPts val="0"/>
              </a:spcAft>
              <a:buNone/>
            </a:pPr>
            <a:r>
              <a:rPr b="1" i="1" lang="en-GB" sz="1100" u="sng">
                <a:solidFill>
                  <a:schemeClr val="dk1"/>
                </a:solidFill>
              </a:rPr>
              <a:t>על ראשית הקבוצה –</a:t>
            </a:r>
            <a:endParaRPr b="1" i="1" sz="1100" u="sng">
              <a:solidFill>
                <a:schemeClr val="dk1"/>
              </a:solidFill>
            </a:endParaRPr>
          </a:p>
          <a:p>
            <a:pPr indent="0" lvl="0" marL="0" marR="0" rtl="1" algn="r">
              <a:lnSpc>
                <a:spcPct val="150000"/>
              </a:lnSpc>
              <a:spcBef>
                <a:spcPts val="0"/>
              </a:spcBef>
              <a:spcAft>
                <a:spcPts val="0"/>
              </a:spcAft>
              <a:buNone/>
            </a:pPr>
            <a:r>
              <a:rPr b="1" lang="en-GB" sz="1100">
                <a:solidFill>
                  <a:schemeClr val="dk1"/>
                </a:solidFill>
              </a:rPr>
              <a:t>"ראינו את המושבות שהן מתפרנסות על ניצול אחרים, ואמרנו : ניצור לנו צורה של יישוב, כזאת המחייבת אותנו לעבוד בעצמנו ולא בידי אחרים ובלי הנהלת אחרים. כך צמחה הקבוצה וכך שימשה היא להרבה מטרות :</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א- לכבוש עבודה : בלי בעלים ובלי משגיחים. כיבוש שיש בו משום גאולת הארץ וגאולת העבודה גם יחד.</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ב- לתת דוגמא בעבודה. כל העבודות שמסביב התנהלו באופן פרימיטיבי, והאדם בן התרבות נהפך בה לפרא,</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הקבוצה באה לתת עבודה מודרנית.</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ג- לתת אפשרות לחדשים, הבאים להסתגל בעבודה שהיא קשה מאוד.</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ד- לכבוש מקומות חדשים, דבר שעלה בקושי רב בימי המשטר הטורקי.</a:t>
            </a:r>
            <a:endParaRPr b="1" sz="1100">
              <a:solidFill>
                <a:schemeClr val="dk1"/>
              </a:solidFill>
            </a:endParaRPr>
          </a:p>
          <a:p>
            <a:pPr indent="0" lvl="0" marL="0" marR="0" rtl="1" algn="r">
              <a:lnSpc>
                <a:spcPct val="150000"/>
              </a:lnSpc>
              <a:spcBef>
                <a:spcPts val="0"/>
              </a:spcBef>
              <a:spcAft>
                <a:spcPts val="0"/>
              </a:spcAft>
              <a:buNone/>
            </a:pPr>
            <a:r>
              <a:rPr b="1" lang="en-GB" sz="1100">
                <a:solidFill>
                  <a:schemeClr val="dk1"/>
                </a:solidFill>
              </a:rPr>
              <a:t>ה- ליצור אפשרות שנהיה בעצמנו המנהלים של חיינו, לברוא חיים של שוויון במובן הכלכלי וקיום של שוויון בין החברים והחברות. " </a:t>
            </a:r>
            <a:endParaRPr b="1" sz="1100">
              <a:solidFill>
                <a:schemeClr val="dk1"/>
              </a:solidFill>
            </a:endParaRPr>
          </a:p>
          <a:p>
            <a:pPr indent="0" lvl="0" marL="0" rtl="1" algn="r">
              <a:lnSpc>
                <a:spcPct val="150000"/>
              </a:lnSpc>
              <a:spcBef>
                <a:spcPts val="0"/>
              </a:spcBef>
              <a:spcAft>
                <a:spcPts val="0"/>
              </a:spcAft>
              <a:buNone/>
            </a:pPr>
            <a:r>
              <a:rPr lang="en-GB" sz="1100">
                <a:solidFill>
                  <a:schemeClr val="dk1"/>
                </a:solidFill>
              </a:rPr>
              <a:t> </a:t>
            </a:r>
            <a:endParaRPr sz="1100">
              <a:solidFill>
                <a:schemeClr val="dk1"/>
              </a:solidFill>
            </a:endParaRPr>
          </a:p>
          <a:p>
            <a:pPr indent="38100" lvl="0" marL="0" marR="25400" rtl="1" algn="r">
              <a:lnSpc>
                <a:spcPct val="150000"/>
              </a:lnSpc>
              <a:spcBef>
                <a:spcPts val="0"/>
              </a:spcBef>
              <a:spcAft>
                <a:spcPts val="0"/>
              </a:spcAft>
              <a:buNone/>
            </a:pPr>
            <a:r>
              <a:rPr lang="en-GB" sz="1100">
                <a:solidFill>
                  <a:schemeClr val="dk1"/>
                </a:solidFill>
              </a:rPr>
              <a:t>א.  הסבר, </a:t>
            </a:r>
            <a:r>
              <a:rPr lang="en-GB" sz="1100" u="sng">
                <a:solidFill>
                  <a:schemeClr val="dk1"/>
                </a:solidFill>
              </a:rPr>
              <a:t>על פי הקטע</a:t>
            </a:r>
            <a:r>
              <a:rPr lang="en-GB" sz="1100">
                <a:solidFill>
                  <a:schemeClr val="dk1"/>
                </a:solidFill>
              </a:rPr>
              <a:t>, מה היו יעדי הקבוצה. הצג </a:t>
            </a:r>
            <a:r>
              <a:rPr lang="en-GB" sz="1100" u="sng">
                <a:solidFill>
                  <a:schemeClr val="dk1"/>
                </a:solidFill>
              </a:rPr>
              <a:t>שתי</a:t>
            </a:r>
            <a:r>
              <a:rPr lang="en-GB" sz="1100">
                <a:solidFill>
                  <a:schemeClr val="dk1"/>
                </a:solidFill>
              </a:rPr>
              <a:t> צורות התיישבות נוספות מלבד הקבוצה, שהוקמו בארץ ישראל בין השנים 1914 – 1881.</a:t>
            </a:r>
            <a:endParaRPr sz="1100">
              <a:solidFill>
                <a:schemeClr val="dk1"/>
              </a:solidFill>
            </a:endParaRPr>
          </a:p>
          <a:p>
            <a:pPr indent="38100" lvl="0" marL="0" marR="25400" rtl="1" algn="r">
              <a:lnSpc>
                <a:spcPct val="150000"/>
              </a:lnSpc>
              <a:spcBef>
                <a:spcPts val="1000"/>
              </a:spcBef>
              <a:spcAft>
                <a:spcPts val="1000"/>
              </a:spcAft>
              <a:buNone/>
            </a:pPr>
            <a:r>
              <a:rPr lang="en-GB" sz="1100">
                <a:solidFill>
                  <a:schemeClr val="dk1"/>
                </a:solidFill>
              </a:rPr>
              <a:t>ב.  תאר את פעילות המשרד הארצישראלי וציין את צורות ההתיישבות החדשות שסייע בהקמתן.</a:t>
            </a:r>
            <a:endParaRPr sz="1100">
              <a:solidFill>
                <a:schemeClr val="dk1"/>
              </a:solidFill>
            </a:endParaRPr>
          </a:p>
        </p:txBody>
      </p:sp>
      <p:sp>
        <p:nvSpPr>
          <p:cNvPr id="453" name="Google Shape;453;p72"/>
          <p:cNvSpPr txBox="1"/>
          <p:nvPr/>
        </p:nvSpPr>
        <p:spPr>
          <a:xfrm>
            <a:off x="1209675" y="67500"/>
            <a:ext cx="6758700" cy="7041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800">
                <a:solidFill>
                  <a:srgbClr val="4A86E8"/>
                </a:solidFill>
              </a:rPr>
              <a:t>שאלת מקור</a:t>
            </a:r>
            <a:endParaRPr b="1" sz="1800">
              <a:solidFill>
                <a:srgbClr val="4A86E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3"/>
          <p:cNvSpPr txBox="1"/>
          <p:nvPr/>
        </p:nvSpPr>
        <p:spPr>
          <a:xfrm>
            <a:off x="1458150" y="-8700"/>
            <a:ext cx="6851700" cy="12321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צורות התיישבות חדשות - המשך</a:t>
            </a:r>
            <a:endParaRPr b="1" sz="2400">
              <a:solidFill>
                <a:srgbClr val="4A86E8"/>
              </a:solidFill>
            </a:endParaRPr>
          </a:p>
          <a:p>
            <a:pPr indent="0" lvl="0" marL="0" rtl="1" algn="ctr">
              <a:lnSpc>
                <a:spcPct val="115000"/>
              </a:lnSpc>
              <a:spcBef>
                <a:spcPts val="0"/>
              </a:spcBef>
              <a:spcAft>
                <a:spcPts val="0"/>
              </a:spcAft>
              <a:buNone/>
            </a:pPr>
            <a:r>
              <a:rPr b="1" lang="en-GB" sz="1600">
                <a:solidFill>
                  <a:srgbClr val="4A86E8"/>
                </a:solidFill>
              </a:rPr>
              <a:t>1) מושבה        2) קבוצה        3) התיישבות עירונית</a:t>
            </a:r>
            <a:endParaRPr b="1" sz="1600">
              <a:solidFill>
                <a:srgbClr val="4A86E8"/>
              </a:solidFill>
            </a:endParaRPr>
          </a:p>
        </p:txBody>
      </p:sp>
      <p:sp>
        <p:nvSpPr>
          <p:cNvPr id="459" name="Google Shape;459;p73"/>
          <p:cNvSpPr txBox="1"/>
          <p:nvPr/>
        </p:nvSpPr>
        <p:spPr>
          <a:xfrm>
            <a:off x="198775" y="1277825"/>
            <a:ext cx="8623500" cy="41178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1C4587"/>
                </a:solidFill>
              </a:rPr>
              <a:t>3) התיישבות עירונית</a:t>
            </a:r>
            <a:endParaRPr>
              <a:solidFill>
                <a:srgbClr val="1C4587"/>
              </a:solidFill>
            </a:endParaRPr>
          </a:p>
          <a:p>
            <a:pPr indent="0" lvl="0" marL="0" rtl="1" algn="just">
              <a:lnSpc>
                <a:spcPct val="115000"/>
              </a:lnSpc>
              <a:spcBef>
                <a:spcPts val="1000"/>
              </a:spcBef>
              <a:spcAft>
                <a:spcPts val="0"/>
              </a:spcAft>
              <a:buNone/>
            </a:pPr>
            <a:r>
              <a:rPr lang="en-GB">
                <a:solidFill>
                  <a:schemeClr val="dk1"/>
                </a:solidFill>
              </a:rPr>
              <a:t>רוב אנשי העלייה השנייה לא היו חקלאים. הם היו בורגנים ורבים מהם גרו ביפו שהייתה עיר מרכזית באותם ימים. </a:t>
            </a:r>
            <a:endParaRPr>
              <a:solidFill>
                <a:schemeClr val="dk1"/>
              </a:solidFill>
            </a:endParaRPr>
          </a:p>
          <a:p>
            <a:pPr indent="0" lvl="0" marL="0" rtl="1" algn="r">
              <a:lnSpc>
                <a:spcPct val="115000"/>
              </a:lnSpc>
              <a:spcBef>
                <a:spcPts val="1000"/>
              </a:spcBef>
              <a:spcAft>
                <a:spcPts val="0"/>
              </a:spcAft>
              <a:buNone/>
            </a:pPr>
            <a:r>
              <a:rPr lang="en-GB">
                <a:solidFill>
                  <a:schemeClr val="dk1"/>
                </a:solidFill>
              </a:rPr>
              <a:t>מצוקת הדיור ביפו והצפיפות הולידה את השאיפה להקים שכונה עברית חדשה.</a:t>
            </a:r>
            <a:endParaRPr>
              <a:solidFill>
                <a:schemeClr val="dk1"/>
              </a:solidFill>
            </a:endParaRPr>
          </a:p>
          <a:p>
            <a:pPr indent="0" lvl="0" marL="0" rtl="1" algn="r">
              <a:lnSpc>
                <a:spcPct val="115000"/>
              </a:lnSpc>
              <a:spcBef>
                <a:spcPts val="1000"/>
              </a:spcBef>
              <a:spcAft>
                <a:spcPts val="0"/>
              </a:spcAft>
              <a:buNone/>
            </a:pPr>
            <a:r>
              <a:rPr lang="en-GB">
                <a:solidFill>
                  <a:schemeClr val="dk1"/>
                </a:solidFill>
              </a:rPr>
              <a:t>ב-1909 הוקם היישוב העירוני היהודי הראשון: אחוזת בית, שכונה בקרבת יפו, שלימים התפתחה והייתה לתל אביב.</a:t>
            </a:r>
            <a:endParaRPr>
              <a:solidFill>
                <a:schemeClr val="dk1"/>
              </a:solidFill>
            </a:endParaRPr>
          </a:p>
          <a:p>
            <a:pPr indent="0" lvl="0" marL="0" rtl="1" algn="r">
              <a:lnSpc>
                <a:spcPct val="115000"/>
              </a:lnSpc>
              <a:spcBef>
                <a:spcPts val="1000"/>
              </a:spcBef>
              <a:spcAft>
                <a:spcPts val="0"/>
              </a:spcAft>
              <a:buNone/>
            </a:pPr>
            <a:r>
              <a:rPr lang="en-GB">
                <a:solidFill>
                  <a:schemeClr val="dk1"/>
                </a:solidFill>
              </a:rPr>
              <a:t>60  משפחות יצאו מיפו והתיישבו משני צדי רחוב הרצל, הרחוב הראשון של תל אביב. </a:t>
            </a:r>
            <a:endParaRPr>
              <a:solidFill>
                <a:schemeClr val="dk1"/>
              </a:solidFill>
            </a:endParaRPr>
          </a:p>
          <a:p>
            <a:pPr indent="0" lvl="0" marL="0" rtl="1" algn="r">
              <a:lnSpc>
                <a:spcPct val="115000"/>
              </a:lnSpc>
              <a:spcBef>
                <a:spcPts val="1000"/>
              </a:spcBef>
              <a:spcAft>
                <a:spcPts val="0"/>
              </a:spcAft>
              <a:buNone/>
            </a:pPr>
            <a:r>
              <a:rPr lang="en-GB">
                <a:solidFill>
                  <a:schemeClr val="dk1"/>
                </a:solidFill>
              </a:rPr>
              <a:t>הייתה זו העיר העברית הראשונה! </a:t>
            </a:r>
            <a:endParaRPr>
              <a:solidFill>
                <a:schemeClr val="dk1"/>
              </a:solidFill>
            </a:endParaRPr>
          </a:p>
          <a:p>
            <a:pPr indent="0" lvl="0" marL="0" rtl="1" algn="r">
              <a:lnSpc>
                <a:spcPct val="115000"/>
              </a:lnSpc>
              <a:spcBef>
                <a:spcPts val="1000"/>
              </a:spcBef>
              <a:spcAft>
                <a:spcPts val="0"/>
              </a:spcAft>
              <a:buNone/>
            </a:pPr>
            <a:r>
              <a:rPr lang="en-GB">
                <a:solidFill>
                  <a:schemeClr val="dk1"/>
                </a:solidFill>
              </a:rPr>
              <a:t>תל אביב משכה אליה תושבים רבים, משום שהייתה עיר עברית, מודרנית ונקייה. ערב מלחמת העולם הראשונה כבר התגוררו בה כ- 2000 יהודים.</a:t>
            </a:r>
            <a:endParaRPr>
              <a:solidFill>
                <a:schemeClr val="dk1"/>
              </a:solidFill>
            </a:endParaRPr>
          </a:p>
          <a:p>
            <a:pPr indent="0" lvl="0" marL="0" rtl="1" algn="just">
              <a:lnSpc>
                <a:spcPct val="115000"/>
              </a:lnSpc>
              <a:spcBef>
                <a:spcPts val="1000"/>
              </a:spcBef>
              <a:spcAft>
                <a:spcPts val="0"/>
              </a:spcAft>
              <a:buNone/>
            </a:pPr>
            <a:r>
              <a:rPr lang="en-GB">
                <a:solidFill>
                  <a:schemeClr val="dk1"/>
                </a:solidFill>
              </a:rPr>
              <a:t>תל אביב הפכה במהרה למרכז תרבותי, כלכלי וחברתי של היישוב היהודי בארץ ישראל. היא סיפקה לעולים הרבים פרנסה, מגורים ומקומות לבילוי והפכה לעיר בעלת אופי ליברלי ומתקדם.</a:t>
            </a:r>
            <a:endParaRPr>
              <a:solidFill>
                <a:schemeClr val="dk1"/>
              </a:solidFill>
            </a:endParaRPr>
          </a:p>
          <a:p>
            <a:pPr indent="0" lvl="0" marL="0" rtl="1" algn="r">
              <a:lnSpc>
                <a:spcPct val="115000"/>
              </a:lnSpc>
              <a:spcBef>
                <a:spcPts val="1000"/>
              </a:spcBef>
              <a:spcAft>
                <a:spcPts val="1000"/>
              </a:spcAft>
              <a:buClr>
                <a:schemeClr val="dk1"/>
              </a:buClr>
              <a:buSzPts val="1100"/>
              <a:buFont typeface="Arial"/>
              <a:buNone/>
            </a:pPr>
            <a:r>
              <a:rPr lang="en-GB">
                <a:solidFill>
                  <a:schemeClr val="dk1"/>
                </a:solidFill>
              </a:rPr>
              <a:t>התפתחות וצמיחה היו גם בערים הוותיקות המעורבות - ירושלים וחיפה.</a:t>
            </a:r>
            <a:endParaRPr>
              <a:solidFill>
                <a:schemeClr val="dk1"/>
              </a:solidFill>
            </a:endParaRPr>
          </a:p>
        </p:txBody>
      </p:sp>
      <p:pic>
        <p:nvPicPr>
          <p:cNvPr id="460" name="Google Shape;460;p73"/>
          <p:cNvPicPr preferRelativeResize="0"/>
          <p:nvPr/>
        </p:nvPicPr>
        <p:blipFill>
          <a:blip r:embed="rId3">
            <a:alphaModFix/>
          </a:blip>
          <a:stretch>
            <a:fillRect/>
          </a:stretch>
        </p:blipFill>
        <p:spPr>
          <a:xfrm>
            <a:off x="7622075" y="-42650"/>
            <a:ext cx="1499775" cy="1843100"/>
          </a:xfrm>
          <a:prstGeom prst="rect">
            <a:avLst/>
          </a:prstGeom>
          <a:noFill/>
          <a:ln>
            <a:noFill/>
          </a:ln>
        </p:spPr>
      </p:pic>
      <p:sp>
        <p:nvSpPr>
          <p:cNvPr id="461" name="Google Shape;461;p73"/>
          <p:cNvSpPr txBox="1"/>
          <p:nvPr/>
        </p:nvSpPr>
        <p:spPr>
          <a:xfrm>
            <a:off x="7519775" y="-42650"/>
            <a:ext cx="1683600" cy="2175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GB" sz="900"/>
              <a:t>שד רוטשילד בת"א בשנות ה-20</a:t>
            </a:r>
            <a:endParaRPr b="1" sz="900"/>
          </a:p>
        </p:txBody>
      </p:sp>
      <p:pic>
        <p:nvPicPr>
          <p:cNvPr id="462" name="Google Shape;462;p73"/>
          <p:cNvPicPr preferRelativeResize="0"/>
          <p:nvPr/>
        </p:nvPicPr>
        <p:blipFill>
          <a:blip r:embed="rId4">
            <a:alphaModFix/>
          </a:blip>
          <a:stretch>
            <a:fillRect/>
          </a:stretch>
        </p:blipFill>
        <p:spPr>
          <a:xfrm>
            <a:off x="28175" y="825"/>
            <a:ext cx="2379901" cy="1506595"/>
          </a:xfrm>
          <a:prstGeom prst="rect">
            <a:avLst/>
          </a:prstGeom>
          <a:noFill/>
          <a:ln>
            <a:noFill/>
          </a:ln>
        </p:spPr>
      </p:pic>
      <p:sp>
        <p:nvSpPr>
          <p:cNvPr id="463" name="Google Shape;463;p73"/>
          <p:cNvSpPr txBox="1"/>
          <p:nvPr/>
        </p:nvSpPr>
        <p:spPr>
          <a:xfrm>
            <a:off x="10775" y="67325"/>
            <a:ext cx="2379900" cy="3042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1000"/>
              </a:spcAft>
              <a:buNone/>
            </a:pPr>
            <a:r>
              <a:rPr b="1" lang="en-GB" sz="800"/>
              <a:t>רחוב הרצל בתל אביב ובניין הגימנסיה הרצליה, ‏1913</a:t>
            </a:r>
            <a:endParaRPr b="1" sz="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4"/>
          <p:cNvSpPr txBox="1"/>
          <p:nvPr/>
        </p:nvSpPr>
        <p:spPr>
          <a:xfrm>
            <a:off x="391350" y="143700"/>
            <a:ext cx="8516700" cy="12321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הקשיים העיקריים של העולים</a:t>
            </a:r>
            <a:endParaRPr b="1" sz="1600">
              <a:solidFill>
                <a:srgbClr val="1C4587"/>
              </a:solidFill>
            </a:endParaRPr>
          </a:p>
        </p:txBody>
      </p:sp>
      <p:sp>
        <p:nvSpPr>
          <p:cNvPr id="469" name="Google Shape;469;p74"/>
          <p:cNvSpPr txBox="1"/>
          <p:nvPr/>
        </p:nvSpPr>
        <p:spPr>
          <a:xfrm>
            <a:off x="583925" y="690925"/>
            <a:ext cx="8172300" cy="4387800"/>
          </a:xfrm>
          <a:prstGeom prst="rect">
            <a:avLst/>
          </a:prstGeom>
          <a:noFill/>
          <a:ln>
            <a:noFill/>
          </a:ln>
        </p:spPr>
        <p:txBody>
          <a:bodyPr anchorCtr="0" anchor="ctr" bIns="91425" lIns="91425" spcFirstLastPara="1" rIns="91425" wrap="square" tIns="91425">
            <a:noAutofit/>
          </a:bodyPr>
          <a:lstStyle/>
          <a:p>
            <a:pPr indent="-304800" lvl="0" marL="457200" rtl="1" algn="just">
              <a:lnSpc>
                <a:spcPct val="150000"/>
              </a:lnSpc>
              <a:spcBef>
                <a:spcPts val="0"/>
              </a:spcBef>
              <a:spcAft>
                <a:spcPts val="0"/>
              </a:spcAft>
              <a:buClr>
                <a:schemeClr val="dk1"/>
              </a:buClr>
              <a:buSzPts val="1200"/>
              <a:buAutoNum type="arabicPeriod"/>
            </a:pPr>
            <a:r>
              <a:rPr b="1" lang="en-GB" sz="1200">
                <a:solidFill>
                  <a:schemeClr val="dk1"/>
                </a:solidFill>
              </a:rPr>
              <a:t>תנאי החיים בארץ ישראל.</a:t>
            </a:r>
            <a:endParaRPr b="1" sz="1200">
              <a:solidFill>
                <a:schemeClr val="dk1"/>
              </a:solidFill>
            </a:endParaRPr>
          </a:p>
          <a:p>
            <a:pPr indent="0" lvl="0" marL="457200" marR="0" rtl="1" algn="just">
              <a:lnSpc>
                <a:spcPct val="150000"/>
              </a:lnSpc>
              <a:spcBef>
                <a:spcPts val="0"/>
              </a:spcBef>
              <a:spcAft>
                <a:spcPts val="0"/>
              </a:spcAft>
              <a:buNone/>
            </a:pPr>
            <a:r>
              <a:rPr lang="en-GB" sz="1200">
                <a:solidFill>
                  <a:schemeClr val="dk1"/>
                </a:solidFill>
              </a:rPr>
              <a:t>אקלים חם. שטח לא מפותח, אין תשתיות תחבורה ושירותי בריאות.</a:t>
            </a:r>
            <a:endParaRPr sz="1200">
              <a:solidFill>
                <a:schemeClr val="dk1"/>
              </a:solidFill>
            </a:endParaRPr>
          </a:p>
          <a:p>
            <a:pPr indent="0" lvl="0" marL="457200" marR="0" rtl="1" algn="just">
              <a:lnSpc>
                <a:spcPct val="150000"/>
              </a:lnSpc>
              <a:spcBef>
                <a:spcPts val="0"/>
              </a:spcBef>
              <a:spcAft>
                <a:spcPts val="0"/>
              </a:spcAft>
              <a:buNone/>
            </a:pPr>
            <a:r>
              <a:rPr lang="en-GB" sz="1200">
                <a:solidFill>
                  <a:schemeClr val="dk1"/>
                </a:solidFill>
              </a:rPr>
              <a:t>מחלות ומגיפות, כמו טיפוס ומלריה.</a:t>
            </a:r>
            <a:endParaRPr b="1" sz="1200">
              <a:solidFill>
                <a:schemeClr val="dk1"/>
              </a:solidFill>
            </a:endParaRPr>
          </a:p>
          <a:p>
            <a:pPr indent="-304800" lvl="0" marL="457200" rtl="1" algn="just">
              <a:lnSpc>
                <a:spcPct val="150000"/>
              </a:lnSpc>
              <a:spcBef>
                <a:spcPts val="0"/>
              </a:spcBef>
              <a:spcAft>
                <a:spcPts val="0"/>
              </a:spcAft>
              <a:buClr>
                <a:schemeClr val="dk1"/>
              </a:buClr>
              <a:buSzPts val="1200"/>
              <a:buAutoNum type="arabicPeriod"/>
            </a:pPr>
            <a:r>
              <a:rPr b="1" lang="en-GB" sz="1200">
                <a:solidFill>
                  <a:schemeClr val="dk1"/>
                </a:solidFill>
              </a:rPr>
              <a:t>היעדר משאבים וכסף. </a:t>
            </a:r>
            <a:endParaRPr b="1" sz="1200">
              <a:solidFill>
                <a:schemeClr val="dk1"/>
              </a:solidFill>
            </a:endParaRPr>
          </a:p>
          <a:p>
            <a:pPr indent="0" lvl="0" marL="457200" rtl="1" algn="just">
              <a:lnSpc>
                <a:spcPct val="150000"/>
              </a:lnSpc>
              <a:spcBef>
                <a:spcPts val="0"/>
              </a:spcBef>
              <a:spcAft>
                <a:spcPts val="0"/>
              </a:spcAft>
              <a:buNone/>
            </a:pPr>
            <a:r>
              <a:rPr lang="en-GB" sz="1200">
                <a:solidFill>
                  <a:schemeClr val="dk1"/>
                </a:solidFill>
              </a:rPr>
              <a:t>רבים מהעולים, בעיקר בעלייה השנייה, היו דלים בכסף וברכוש. חלקם עלו לארץ חסרי-כל. הם התקשו לקנות קרקעות בא"י והיו חסרים להם האמצעים (הכלים) לעבד את האדמות. המימון של העלייה נעשה לרוב בכסף פרטי, התנועה הציונית בימים אלה הייתה עדיין צעירה, קטנה וללא תמיכה כספית משמעותית. </a:t>
            </a:r>
            <a:endParaRPr sz="1200">
              <a:solidFill>
                <a:schemeClr val="dk1"/>
              </a:solidFill>
            </a:endParaRPr>
          </a:p>
          <a:p>
            <a:pPr indent="-304800" lvl="0" marL="457200" marR="0" rtl="1" algn="just">
              <a:lnSpc>
                <a:spcPct val="150000"/>
              </a:lnSpc>
              <a:spcBef>
                <a:spcPts val="0"/>
              </a:spcBef>
              <a:spcAft>
                <a:spcPts val="0"/>
              </a:spcAft>
              <a:buClr>
                <a:schemeClr val="dk1"/>
              </a:buClr>
              <a:buSzPts val="1200"/>
              <a:buAutoNum type="arabicPeriod"/>
            </a:pPr>
            <a:r>
              <a:rPr b="1" lang="en-GB" sz="1200">
                <a:solidFill>
                  <a:schemeClr val="dk1"/>
                </a:solidFill>
              </a:rPr>
              <a:t>חוסר ידע וחוסר ניסיון. </a:t>
            </a:r>
            <a:endParaRPr b="1" sz="1200">
              <a:solidFill>
                <a:schemeClr val="dk1"/>
              </a:solidFill>
            </a:endParaRPr>
          </a:p>
          <a:p>
            <a:pPr indent="0" lvl="0" marL="457200" rtl="1" algn="just">
              <a:lnSpc>
                <a:spcPct val="150000"/>
              </a:lnSpc>
              <a:spcBef>
                <a:spcPts val="0"/>
              </a:spcBef>
              <a:spcAft>
                <a:spcPts val="0"/>
              </a:spcAft>
              <a:buNone/>
            </a:pPr>
            <a:r>
              <a:rPr lang="en-GB" sz="1200">
                <a:solidFill>
                  <a:schemeClr val="dk1"/>
                </a:solidFill>
              </a:rPr>
              <a:t>העולים החדשים היו חסרי ניסיון בעבודה חקלאית או בעבודות בניין. חלקם היו פקידים או רוכלים בארצות המוצא שלהם ולכן התקשו להסתגל לעבודה הפיזית הקשה בא"י. כמו כן, לא היה להם ידע בסיסי בחקלאות וגם לא היה מי שידריך וילמד אותם. </a:t>
            </a:r>
            <a:endParaRPr sz="1200">
              <a:solidFill>
                <a:schemeClr val="dk1"/>
              </a:solidFill>
            </a:endParaRPr>
          </a:p>
          <a:p>
            <a:pPr indent="-304800" lvl="0" marL="457200" marR="0" rtl="1" algn="just">
              <a:lnSpc>
                <a:spcPct val="150000"/>
              </a:lnSpc>
              <a:spcBef>
                <a:spcPts val="0"/>
              </a:spcBef>
              <a:spcAft>
                <a:spcPts val="0"/>
              </a:spcAft>
              <a:buClr>
                <a:schemeClr val="dk1"/>
              </a:buClr>
              <a:buSzPts val="1200"/>
              <a:buAutoNum type="arabicPeriod"/>
            </a:pPr>
            <a:r>
              <a:rPr b="1" lang="en-GB" sz="1200">
                <a:solidFill>
                  <a:schemeClr val="dk1"/>
                </a:solidFill>
              </a:rPr>
              <a:t>קשיים</a:t>
            </a:r>
            <a:r>
              <a:rPr lang="en-GB" sz="1200">
                <a:solidFill>
                  <a:schemeClr val="dk1"/>
                </a:solidFill>
              </a:rPr>
              <a:t> </a:t>
            </a:r>
            <a:r>
              <a:rPr b="1" lang="en-GB" sz="1200">
                <a:solidFill>
                  <a:schemeClr val="dk1"/>
                </a:solidFill>
              </a:rPr>
              <a:t>נפשיים.</a:t>
            </a:r>
            <a:endParaRPr b="1" sz="1200">
              <a:solidFill>
                <a:schemeClr val="dk1"/>
              </a:solidFill>
            </a:endParaRPr>
          </a:p>
          <a:p>
            <a:pPr indent="0" lvl="0" marL="457200" rtl="1" algn="just">
              <a:lnSpc>
                <a:spcPct val="150000"/>
              </a:lnSpc>
              <a:spcBef>
                <a:spcPts val="0"/>
              </a:spcBef>
              <a:spcAft>
                <a:spcPts val="0"/>
              </a:spcAft>
              <a:buNone/>
            </a:pPr>
            <a:r>
              <a:rPr lang="en-GB" sz="1200">
                <a:solidFill>
                  <a:schemeClr val="dk1"/>
                </a:solidFill>
              </a:rPr>
              <a:t>ניתוק מהמשפחה ומהסביבה המוכרת, והפער בין האידיאל שניסו להגשים, למציאות החיים הקשה.</a:t>
            </a:r>
            <a:endParaRPr sz="1200">
              <a:solidFill>
                <a:schemeClr val="dk1"/>
              </a:solidFill>
            </a:endParaRPr>
          </a:p>
          <a:p>
            <a:pPr indent="-304800" lvl="0" marL="457200" marR="0" rtl="1" algn="just">
              <a:lnSpc>
                <a:spcPct val="150000"/>
              </a:lnSpc>
              <a:spcBef>
                <a:spcPts val="0"/>
              </a:spcBef>
              <a:spcAft>
                <a:spcPts val="0"/>
              </a:spcAft>
              <a:buClr>
                <a:schemeClr val="dk1"/>
              </a:buClr>
              <a:buSzPts val="1200"/>
              <a:buAutoNum type="arabicPeriod"/>
            </a:pPr>
            <a:r>
              <a:rPr b="1" lang="en-GB" sz="1200">
                <a:solidFill>
                  <a:schemeClr val="dk1"/>
                </a:solidFill>
              </a:rPr>
              <a:t>יחס עוין של השלטון העותמאני. </a:t>
            </a:r>
            <a:endParaRPr b="1" sz="1200">
              <a:solidFill>
                <a:schemeClr val="dk1"/>
              </a:solidFill>
            </a:endParaRPr>
          </a:p>
          <a:p>
            <a:pPr indent="0" lvl="0" marL="457200" rtl="1" algn="just">
              <a:lnSpc>
                <a:spcPct val="150000"/>
              </a:lnSpc>
              <a:spcBef>
                <a:spcPts val="0"/>
              </a:spcBef>
              <a:spcAft>
                <a:spcPts val="0"/>
              </a:spcAft>
              <a:buNone/>
            </a:pPr>
            <a:r>
              <a:rPr lang="en-GB" sz="1200">
                <a:solidFill>
                  <a:schemeClr val="dk1"/>
                </a:solidFill>
              </a:rPr>
              <a:t>התורכים פחדו מאופיה הלאומי של העליה. הם ניסו להגביל את מספר העולים ולאסור עליהם לקנות קרקעות. ככל שעלה מספר העולים – כך החריף יחסם של התורכים. </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5"/>
          <p:cNvSpPr txBox="1"/>
          <p:nvPr/>
        </p:nvSpPr>
        <p:spPr>
          <a:xfrm>
            <a:off x="990600" y="959825"/>
            <a:ext cx="6846600" cy="3488100"/>
          </a:xfrm>
          <a:prstGeom prst="rect">
            <a:avLst/>
          </a:prstGeom>
          <a:noFill/>
          <a:ln>
            <a:noFill/>
          </a:ln>
        </p:spPr>
        <p:txBody>
          <a:bodyPr anchorCtr="0" anchor="ctr" bIns="91425" lIns="91425" spcFirstLastPara="1" rIns="91425" wrap="square" tIns="91425">
            <a:noAutofit/>
          </a:bodyPr>
          <a:lstStyle/>
          <a:p>
            <a:pPr indent="0" lvl="0" marL="457200" marR="101600" rtl="1" algn="r">
              <a:lnSpc>
                <a:spcPct val="150000"/>
              </a:lnSpc>
              <a:spcBef>
                <a:spcPts val="0"/>
              </a:spcBef>
              <a:spcAft>
                <a:spcPts val="0"/>
              </a:spcAft>
              <a:buNone/>
            </a:pPr>
            <a:r>
              <a:rPr b="1" lang="en-GB" sz="1300">
                <a:solidFill>
                  <a:schemeClr val="dk1"/>
                </a:solidFill>
              </a:rPr>
              <a:t>" כל כך ביקשתי ביום זה רע או קרוב. חיפשתי אך לא מצאתי. והגעגועים מתחזקים ברגעים כאלה, ואין אני מוצאת מנוחה. היום קראתי סיפור ילדים על כלב, שם כתוב פתגם המתאים מאד למצבי בזמן הזה: "לא טוב להיות האדם לבדו". אנוכי אמנם התכוונתי לאי נעימות ומן החג הזה , אך באותה מידה שהייתה במציאות לא חשבתי ולא דמיתי. אני אתמול חשבתי שאשתגע מרוב בדידות. כמה הייתי רוצה להיות בבית הורי ממש כמו בליל הסדר"</a:t>
            </a:r>
            <a:endParaRPr b="1" sz="1300">
              <a:solidFill>
                <a:schemeClr val="dk1"/>
              </a:solidFill>
            </a:endParaRPr>
          </a:p>
          <a:p>
            <a:pPr indent="355600" lvl="0" marL="457200" marR="1473200" rtl="1" algn="r">
              <a:lnSpc>
                <a:spcPct val="150000"/>
              </a:lnSpc>
              <a:spcBef>
                <a:spcPts val="1000"/>
              </a:spcBef>
              <a:spcAft>
                <a:spcPts val="0"/>
              </a:spcAft>
              <a:buNone/>
            </a:pPr>
            <a:r>
              <a:rPr b="1" lang="en-GB" sz="1300">
                <a:solidFill>
                  <a:schemeClr val="dk1"/>
                </a:solidFill>
              </a:rPr>
              <a:t>(קטע מיומנה של חיותה בוסל , מט"ח עמ' 103)</a:t>
            </a:r>
            <a:endParaRPr b="1" sz="1300">
              <a:solidFill>
                <a:schemeClr val="dk1"/>
              </a:solidFill>
            </a:endParaRPr>
          </a:p>
          <a:p>
            <a:pPr indent="0" lvl="0" marL="457200" marR="101600" rtl="1" algn="r">
              <a:lnSpc>
                <a:spcPct val="150000"/>
              </a:lnSpc>
              <a:spcBef>
                <a:spcPts val="1000"/>
              </a:spcBef>
              <a:spcAft>
                <a:spcPts val="0"/>
              </a:spcAft>
              <a:buNone/>
            </a:pPr>
            <a:r>
              <a:rPr lang="en-GB" sz="1300">
                <a:solidFill>
                  <a:schemeClr val="dk1"/>
                </a:solidFill>
              </a:rPr>
              <a:t> </a:t>
            </a:r>
            <a:endParaRPr sz="1300">
              <a:solidFill>
                <a:schemeClr val="dk1"/>
              </a:solidFill>
            </a:endParaRPr>
          </a:p>
          <a:p>
            <a:pPr indent="-228600" lvl="0" marL="457200" marR="330200" rtl="1" algn="r">
              <a:lnSpc>
                <a:spcPct val="150000"/>
              </a:lnSpc>
              <a:spcBef>
                <a:spcPts val="1000"/>
              </a:spcBef>
              <a:spcAft>
                <a:spcPts val="0"/>
              </a:spcAft>
              <a:buNone/>
            </a:pPr>
            <a:r>
              <a:rPr lang="en-GB" sz="1300">
                <a:solidFill>
                  <a:schemeClr val="dk1"/>
                </a:solidFill>
              </a:rPr>
              <a:t>א.      הצג את הקשיים של העולים לארץ בעליה ראשונה ושנייה </a:t>
            </a:r>
            <a:r>
              <a:rPr lang="en-GB" sz="1300" u="sng">
                <a:solidFill>
                  <a:schemeClr val="dk1"/>
                </a:solidFill>
              </a:rPr>
              <a:t>היעזר בקטע.</a:t>
            </a:r>
            <a:endParaRPr sz="1300" u="sng">
              <a:solidFill>
                <a:schemeClr val="dk1"/>
              </a:solidFill>
            </a:endParaRPr>
          </a:p>
          <a:p>
            <a:pPr indent="-228600" lvl="0" marL="457200" marR="330200" rtl="1" algn="r">
              <a:lnSpc>
                <a:spcPct val="150000"/>
              </a:lnSpc>
              <a:spcBef>
                <a:spcPts val="1000"/>
              </a:spcBef>
              <a:spcAft>
                <a:spcPts val="1000"/>
              </a:spcAft>
              <a:buNone/>
            </a:pPr>
            <a:r>
              <a:rPr lang="en-GB" sz="1300">
                <a:solidFill>
                  <a:schemeClr val="dk1"/>
                </a:solidFill>
              </a:rPr>
              <a:t>ב.      הצג את המאפיינים של העולים לארץ בעליה ראשונה ושניה.</a:t>
            </a:r>
            <a:endParaRPr sz="1300">
              <a:solidFill>
                <a:schemeClr val="dk1"/>
              </a:solidFill>
            </a:endParaRPr>
          </a:p>
        </p:txBody>
      </p:sp>
      <p:sp>
        <p:nvSpPr>
          <p:cNvPr id="475" name="Google Shape;475;p75"/>
          <p:cNvSpPr txBox="1"/>
          <p:nvPr/>
        </p:nvSpPr>
        <p:spPr>
          <a:xfrm>
            <a:off x="1209675" y="219900"/>
            <a:ext cx="6758700" cy="7041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800">
                <a:solidFill>
                  <a:srgbClr val="4A86E8"/>
                </a:solidFill>
              </a:rPr>
              <a:t>שאלת מקור</a:t>
            </a:r>
            <a:endParaRPr b="1" sz="1800">
              <a:solidFill>
                <a:srgbClr val="4A86E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nvSpPr>
        <p:spPr>
          <a:xfrm>
            <a:off x="1254825" y="137500"/>
            <a:ext cx="64479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 הגורמים לצמיחת התנועה הלאומית יהודית = הציונות</a:t>
            </a:r>
            <a:endParaRPr b="1" sz="2200">
              <a:solidFill>
                <a:srgbClr val="4A86E8"/>
              </a:solidFill>
            </a:endParaRPr>
          </a:p>
        </p:txBody>
      </p:sp>
      <p:sp>
        <p:nvSpPr>
          <p:cNvPr id="220" name="Google Shape;220;p35"/>
          <p:cNvSpPr txBox="1"/>
          <p:nvPr/>
        </p:nvSpPr>
        <p:spPr>
          <a:xfrm>
            <a:off x="999500" y="614950"/>
            <a:ext cx="7327200" cy="4384800"/>
          </a:xfrm>
          <a:prstGeom prst="rect">
            <a:avLst/>
          </a:prstGeom>
          <a:noFill/>
          <a:ln>
            <a:noFill/>
          </a:ln>
        </p:spPr>
        <p:txBody>
          <a:bodyPr anchorCtr="0" anchor="ctr" bIns="91425" lIns="91425" spcFirstLastPara="1" rIns="91425" wrap="square" tIns="91425">
            <a:noAutofit/>
          </a:bodyPr>
          <a:lstStyle/>
          <a:p>
            <a:pPr indent="0" lvl="0" marL="0" rtl="1" algn="r">
              <a:lnSpc>
                <a:spcPct val="115000"/>
              </a:lnSpc>
              <a:spcBef>
                <a:spcPts val="0"/>
              </a:spcBef>
              <a:spcAft>
                <a:spcPts val="0"/>
              </a:spcAft>
              <a:buNone/>
            </a:pPr>
            <a:r>
              <a:t/>
            </a:r>
            <a:endParaRPr b="1" sz="1200">
              <a:solidFill>
                <a:schemeClr val="dk1"/>
              </a:solidFill>
            </a:endParaRPr>
          </a:p>
          <a:p>
            <a:pPr indent="-317500" lvl="0" marL="457200" marR="0" rtl="1" algn="r">
              <a:lnSpc>
                <a:spcPct val="115000"/>
              </a:lnSpc>
              <a:spcBef>
                <a:spcPts val="0"/>
              </a:spcBef>
              <a:spcAft>
                <a:spcPts val="0"/>
              </a:spcAft>
              <a:buSzPts val="1400"/>
              <a:buAutoNum type="arabicPeriod" startAt="2"/>
            </a:pPr>
            <a:r>
              <a:rPr b="1" lang="en-GB" u="sng"/>
              <a:t>החשש מאובדן הזהות היהודית בד בבד עם תהליכי החילון וההשתלבות בחברת הרוב.</a:t>
            </a:r>
            <a:endParaRPr b="1" u="sng"/>
          </a:p>
          <a:p>
            <a:pPr indent="0" lvl="0" marL="0" marR="0" rtl="1" algn="r">
              <a:lnSpc>
                <a:spcPct val="115000"/>
              </a:lnSpc>
              <a:spcBef>
                <a:spcPts val="0"/>
              </a:spcBef>
              <a:spcAft>
                <a:spcPts val="0"/>
              </a:spcAft>
              <a:buNone/>
            </a:pPr>
            <a:r>
              <a:rPr lang="en-GB" sz="1200">
                <a:solidFill>
                  <a:schemeClr val="dk1"/>
                </a:solidFill>
              </a:rPr>
              <a:t>תהליכי החילון שעברו על האוכלוסייה האירופית לא פסחו על היהודים שחיו בקרבם. בסוף המאה ה-18 התפתחה גם תנועת ההשכלה היהודית. תנועת ההשכלה היהודית רצתה לשנות את מעמדם של היהודים בתחומים שונים : </a:t>
            </a:r>
            <a:r>
              <a:rPr lang="en-GB" sz="1200" u="sng">
                <a:solidFill>
                  <a:schemeClr val="dk1"/>
                </a:solidFill>
              </a:rPr>
              <a:t>בתחום החינוך</a:t>
            </a:r>
            <a:r>
              <a:rPr lang="en-GB" sz="1200">
                <a:solidFill>
                  <a:schemeClr val="dk1"/>
                </a:solidFill>
              </a:rPr>
              <a:t>- להפיץ את ההשכלה והידע הכלליים (אקדמיה) ולשנות את החינוך המסורתי. </a:t>
            </a:r>
            <a:r>
              <a:rPr lang="en-GB" sz="1200" u="sng">
                <a:solidFill>
                  <a:schemeClr val="dk1"/>
                </a:solidFill>
              </a:rPr>
              <a:t>בתחום המקצועי</a:t>
            </a:r>
            <a:r>
              <a:rPr lang="en-GB" sz="1200">
                <a:solidFill>
                  <a:schemeClr val="dk1"/>
                </a:solidFill>
              </a:rPr>
              <a:t> - רכישת מקצועות חדשים כדי לשפר את המצב הכלכלי (בניגוד למקצועות המסורתיים). </a:t>
            </a:r>
            <a:r>
              <a:rPr lang="en-GB" sz="1200" u="sng">
                <a:solidFill>
                  <a:schemeClr val="dk1"/>
                </a:solidFill>
              </a:rPr>
              <a:t>מראה חיצוני</a:t>
            </a:r>
            <a:r>
              <a:rPr lang="en-GB" sz="1200">
                <a:solidFill>
                  <a:schemeClr val="dk1"/>
                </a:solidFill>
              </a:rPr>
              <a:t> – הסרת סממנים יהודיים , להתלבש להתנהג ולדבר כמו כל האזרחים. סיסמת היהודים המשכילים הייתה :"היה אדם בצאתך ויהודי באוהליך". </a:t>
            </a:r>
            <a:r>
              <a:rPr lang="en-GB" sz="1200" u="sng">
                <a:solidFill>
                  <a:schemeClr val="dk1"/>
                </a:solidFill>
              </a:rPr>
              <a:t>השפעת החילון והתפרקות הקהילה היהודית</a:t>
            </a:r>
            <a:r>
              <a:rPr lang="en-GB" sz="1200">
                <a:solidFill>
                  <a:schemeClr val="dk1"/>
                </a:solidFill>
              </a:rPr>
              <a:t> – השינויים הרבים שעברו על אירופה בכל תחומי החיים השפיעו באופן משמעותי גם על יהודי אירופה. הקהילה היהודית התפרקה ופסקה להיות מסגרת הכרחית לקיום אורח החיים היהודי. בעולם המשתנה הפכה שאלת הזהות היהודית לשאלה מרכזית. הצורך להתמודד עם אתגר האמנציפציה והדחייה שבאה בעקבותיו הובילו את יהודי אירופה ל</a:t>
            </a:r>
            <a:r>
              <a:rPr lang="en-GB" sz="1200" u="sng">
                <a:solidFill>
                  <a:schemeClr val="dk1"/>
                </a:solidFill>
              </a:rPr>
              <a:t>כמה פתרונות</a:t>
            </a:r>
            <a:r>
              <a:rPr lang="en-GB" sz="1200">
                <a:solidFill>
                  <a:schemeClr val="dk1"/>
                </a:solidFill>
              </a:rPr>
              <a:t>: </a:t>
            </a:r>
            <a:r>
              <a:rPr lang="en-GB" sz="1200" u="sng">
                <a:solidFill>
                  <a:schemeClr val="dk1"/>
                </a:solidFill>
              </a:rPr>
              <a:t>השתלבות מלאה ומוחלטת והתבוללות</a:t>
            </a:r>
            <a:r>
              <a:rPr lang="en-GB" sz="1200">
                <a:solidFill>
                  <a:schemeClr val="dk1"/>
                </a:solidFill>
              </a:rPr>
              <a:t> – קבוצה זו דגלה בהשתלבות מלאה בעולם המודרני ובחברה הסובבת. יהודים אלו רצו לסגור את הפערים שנוצרו בינם בין החברה הנוצרית ולכן נטשו את היהדות והתנתקו מכל קשר לעם היהודי. הם עזבו את הערכים הישנים והדתיים ואימצו ערכים חדשים של תרבות המערב.</a:t>
            </a:r>
            <a:br>
              <a:rPr lang="en-GB" sz="1200">
                <a:solidFill>
                  <a:schemeClr val="dk1"/>
                </a:solidFill>
              </a:rPr>
            </a:br>
            <a:r>
              <a:rPr lang="en-GB" sz="1200" u="sng">
                <a:solidFill>
                  <a:schemeClr val="dk1"/>
                </a:solidFill>
              </a:rPr>
              <a:t>השתלבות תוך שמירה על הייחוד היהודי</a:t>
            </a:r>
            <a:r>
              <a:rPr lang="en-GB" sz="1200">
                <a:solidFill>
                  <a:schemeClr val="dk1"/>
                </a:solidFill>
              </a:rPr>
              <a:t> – רוב הציבור היהודי במרכז ובמערב אירופה ניסה   להשתלב בחברה המודרנית וליהנות מהאמנציפציה שניתנה לו, כל זאת מבלי להתנתק מהדת והלאום היהודי. קבוצה זו ראתה עצמה כשווה לשאר אזרחי המדינה, אך בעלת ייחוד רק בדת היהודית.</a:t>
            </a:r>
            <a:br>
              <a:rPr lang="en-GB" sz="1200">
                <a:solidFill>
                  <a:schemeClr val="dk1"/>
                </a:solidFill>
              </a:rPr>
            </a:br>
            <a:r>
              <a:rPr lang="en-GB" sz="1200" u="sng">
                <a:solidFill>
                  <a:schemeClr val="dk1"/>
                </a:solidFill>
              </a:rPr>
              <a:t>הסתגרות דתית והתנגדות לכל שינוי</a:t>
            </a:r>
            <a:r>
              <a:rPr lang="en-GB" sz="1200">
                <a:solidFill>
                  <a:schemeClr val="dk1"/>
                </a:solidFill>
              </a:rPr>
              <a:t> – אלו הם האורתודוכסים שהתנגדו לכל שינוי וטענו שהן מייצגים את “היהדות האמתית”. הם התנגדו לכל שינוי בטקסי הדת והדגישו את שונותם בלבוש, שפה וכדומה. הם ראו בתהליכי השינוי והקדמה סכנה לקיומו של העם היהודי והסתגרו מבחינה חברתית ותרבותית.</a:t>
            </a:r>
            <a:br>
              <a:rPr lang="en-GB" sz="1200">
                <a:solidFill>
                  <a:schemeClr val="dk1"/>
                </a:solidFill>
              </a:rPr>
            </a:br>
            <a:r>
              <a:rPr lang="en-GB" sz="1200" u="sng">
                <a:solidFill>
                  <a:schemeClr val="dk1"/>
                </a:solidFill>
              </a:rPr>
              <a:t>פיתוח זהות יהודית לאומית (הציונות)</a:t>
            </a:r>
            <a:r>
              <a:rPr lang="en-GB" sz="1200">
                <a:solidFill>
                  <a:schemeClr val="dk1"/>
                </a:solidFill>
              </a:rPr>
              <a:t> – יהודים שדגלו בפיתוחה של זהות יהודית חילונית המבוססת על הלאום ולא על הדת. על-פי הציונות, האמנציפציה מהווה סכנה לקיום הלאום היהודי בשל החשש מאובדן הזהות של העם היהודי. </a:t>
            </a:r>
            <a:r>
              <a:rPr lang="en-GB" sz="1200"/>
              <a:t> </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0"/>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מפת ההתיישבות היהודית בעלייה הראשונה ובעלייה השנייה </a:t>
            </a:r>
            <a:endParaRPr b="1" sz="2400">
              <a:solidFill>
                <a:srgbClr val="4A86E8"/>
              </a:solidFill>
            </a:endParaRPr>
          </a:p>
          <a:p>
            <a:pPr indent="0" lvl="0" marL="0" rtl="1" algn="ctr">
              <a:lnSpc>
                <a:spcPct val="115000"/>
              </a:lnSpc>
              <a:spcBef>
                <a:spcPts val="0"/>
              </a:spcBef>
              <a:spcAft>
                <a:spcPts val="0"/>
              </a:spcAft>
              <a:buNone/>
            </a:pPr>
            <a:r>
              <a:rPr b="1" lang="en-GB" sz="2400">
                <a:solidFill>
                  <a:srgbClr val="4A86E8"/>
                </a:solidFill>
              </a:rPr>
              <a:t>(1881-1914)</a:t>
            </a:r>
            <a:endParaRPr b="1" sz="1600">
              <a:solidFill>
                <a:srgbClr val="1C4587"/>
              </a:solidFill>
            </a:endParaRPr>
          </a:p>
        </p:txBody>
      </p:sp>
      <p:sp>
        <p:nvSpPr>
          <p:cNvPr id="505" name="Google Shape;505;p80"/>
          <p:cNvSpPr txBox="1"/>
          <p:nvPr/>
        </p:nvSpPr>
        <p:spPr>
          <a:xfrm>
            <a:off x="2110975" y="1142600"/>
            <a:ext cx="6849600" cy="40008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lang="en-GB" sz="1500">
                <a:solidFill>
                  <a:schemeClr val="dk1"/>
                </a:solidFill>
              </a:rPr>
              <a:t>עד תחילת העלייה הראשונה, ארץ ישראל הייתה מיושבת בעיקר בערים ערביות (עזה, רמלה</a:t>
            </a:r>
            <a:br>
              <a:rPr lang="en-GB" sz="1500">
                <a:solidFill>
                  <a:schemeClr val="dk1"/>
                </a:solidFill>
              </a:rPr>
            </a:br>
            <a:r>
              <a:rPr lang="en-GB" sz="1500">
                <a:solidFill>
                  <a:schemeClr val="dk1"/>
                </a:solidFill>
              </a:rPr>
              <a:t>ועוד), וערים מעורבות (ירושלים, חברון, צפת, טבריה). </a:t>
            </a:r>
            <a:endParaRPr sz="1500">
              <a:solidFill>
                <a:schemeClr val="dk1"/>
              </a:solidFill>
            </a:endParaRPr>
          </a:p>
          <a:p>
            <a:pPr indent="0" lvl="0" marL="0" rtl="1" algn="just">
              <a:lnSpc>
                <a:spcPct val="150000"/>
              </a:lnSpc>
              <a:spcBef>
                <a:spcPts val="1000"/>
              </a:spcBef>
              <a:spcAft>
                <a:spcPts val="0"/>
              </a:spcAft>
              <a:buNone/>
            </a:pPr>
            <a:r>
              <a:rPr lang="en-GB" sz="1500">
                <a:solidFill>
                  <a:schemeClr val="dk1"/>
                </a:solidFill>
              </a:rPr>
              <a:t>בימי העלייה הראשונה והשנייה הוקמו המושבות, הקבוצות, והעיר העברית הראשונה. בגליל המזרחי, בעמקים ולאורך מישור החוף.</a:t>
            </a:r>
            <a:endParaRPr sz="1500">
              <a:solidFill>
                <a:schemeClr val="dk1"/>
              </a:solidFill>
            </a:endParaRPr>
          </a:p>
          <a:p>
            <a:pPr indent="0" lvl="0" marL="0" rtl="1" algn="just">
              <a:lnSpc>
                <a:spcPct val="150000"/>
              </a:lnSpc>
              <a:spcBef>
                <a:spcPts val="1000"/>
              </a:spcBef>
              <a:spcAft>
                <a:spcPts val="1000"/>
              </a:spcAft>
              <a:buNone/>
            </a:pPr>
            <a:r>
              <a:rPr lang="en-GB" sz="1500">
                <a:solidFill>
                  <a:schemeClr val="dk1"/>
                </a:solidFill>
              </a:rPr>
              <a:t>ההישג הגדול של עליות אלו הוא כפול :</a:t>
            </a:r>
            <a:br>
              <a:rPr lang="en-GB" sz="1500">
                <a:solidFill>
                  <a:schemeClr val="dk1"/>
                </a:solidFill>
              </a:rPr>
            </a:br>
            <a:r>
              <a:rPr lang="en-GB" sz="1500">
                <a:solidFill>
                  <a:schemeClr val="dk1"/>
                </a:solidFill>
              </a:rPr>
              <a:t>1. עשרות ישובים עבריים הוקמו, דבר שלא היה קודם לכן.</a:t>
            </a:r>
            <a:br>
              <a:rPr lang="en-GB" sz="1500">
                <a:solidFill>
                  <a:schemeClr val="dk1"/>
                </a:solidFill>
              </a:rPr>
            </a:br>
            <a:r>
              <a:rPr lang="en-GB" sz="1500">
                <a:solidFill>
                  <a:schemeClr val="dk1"/>
                </a:solidFill>
              </a:rPr>
              <a:t>2. כמו כן, ישובים אלו לא הוקמו במקום אחד אלא היו פזורים בכל רחבי הארץ (הגליל העליון-</a:t>
            </a:r>
            <a:br>
              <a:rPr lang="en-GB" sz="1500">
                <a:solidFill>
                  <a:schemeClr val="dk1"/>
                </a:solidFill>
              </a:rPr>
            </a:br>
            <a:r>
              <a:rPr lang="en-GB" sz="1500">
                <a:solidFill>
                  <a:schemeClr val="dk1"/>
                </a:solidFill>
              </a:rPr>
              <a:t>מטולה, בקעת הירדן - דגניה, מישור החוף - זיכרון יעקב, השרון - כפר סבא). עובדה זו יצרה</a:t>
            </a:r>
            <a:br>
              <a:rPr lang="en-GB" sz="1500">
                <a:solidFill>
                  <a:schemeClr val="dk1"/>
                </a:solidFill>
              </a:rPr>
            </a:br>
            <a:r>
              <a:rPr lang="en-GB" sz="1500">
                <a:solidFill>
                  <a:schemeClr val="dk1"/>
                </a:solidFill>
              </a:rPr>
              <a:t>היאחזות רחבה על הקרקע וכך תשתית של ישובים יהודיים בעלי רצף טריטוריאלי אשר יוקמו</a:t>
            </a:r>
            <a:br>
              <a:rPr lang="en-GB" sz="1500">
                <a:solidFill>
                  <a:schemeClr val="dk1"/>
                </a:solidFill>
              </a:rPr>
            </a:br>
            <a:r>
              <a:rPr lang="en-GB" sz="1500">
                <a:solidFill>
                  <a:schemeClr val="dk1"/>
                </a:solidFill>
              </a:rPr>
              <a:t>בשנים הבאות.</a:t>
            </a:r>
            <a:endParaRPr sz="1500">
              <a:solidFill>
                <a:schemeClr val="dk1"/>
              </a:solidFill>
            </a:endParaRPr>
          </a:p>
        </p:txBody>
      </p:sp>
      <p:grpSp>
        <p:nvGrpSpPr>
          <p:cNvPr id="506" name="Google Shape;506;p80"/>
          <p:cNvGrpSpPr/>
          <p:nvPr/>
        </p:nvGrpSpPr>
        <p:grpSpPr>
          <a:xfrm>
            <a:off x="88051" y="1445225"/>
            <a:ext cx="1801625" cy="2970775"/>
            <a:chOff x="3745651" y="2131025"/>
            <a:chExt cx="1801625" cy="2970775"/>
          </a:xfrm>
        </p:grpSpPr>
        <p:pic>
          <p:nvPicPr>
            <p:cNvPr descr="Mapa_L" id="507" name="Google Shape;507;p80"/>
            <p:cNvPicPr preferRelativeResize="0"/>
            <p:nvPr/>
          </p:nvPicPr>
          <p:blipFill>
            <a:blip r:embed="rId3">
              <a:alphaModFix/>
            </a:blip>
            <a:stretch>
              <a:fillRect/>
            </a:stretch>
          </p:blipFill>
          <p:spPr>
            <a:xfrm>
              <a:off x="3745651" y="2131025"/>
              <a:ext cx="1801625" cy="2970775"/>
            </a:xfrm>
            <a:prstGeom prst="rect">
              <a:avLst/>
            </a:prstGeom>
            <a:noFill/>
            <a:ln>
              <a:noFill/>
            </a:ln>
          </p:spPr>
        </p:pic>
        <p:cxnSp>
          <p:nvCxnSpPr>
            <p:cNvPr id="508" name="Google Shape;508;p80"/>
            <p:cNvCxnSpPr/>
            <p:nvPr/>
          </p:nvCxnSpPr>
          <p:spPr>
            <a:xfrm flipH="1">
              <a:off x="4820000" y="2259575"/>
              <a:ext cx="113700" cy="1008000"/>
            </a:xfrm>
            <a:prstGeom prst="straightConnector1">
              <a:avLst/>
            </a:prstGeom>
            <a:noFill/>
            <a:ln cap="flat" cmpd="sng" w="9525">
              <a:solidFill>
                <a:srgbClr val="FF0000"/>
              </a:solidFill>
              <a:prstDash val="solid"/>
              <a:round/>
              <a:headEnd len="med" w="med" type="none"/>
              <a:tailEnd len="med" w="med" type="none"/>
            </a:ln>
          </p:spPr>
        </p:cxnSp>
        <p:cxnSp>
          <p:nvCxnSpPr>
            <p:cNvPr id="509" name="Google Shape;509;p80"/>
            <p:cNvCxnSpPr/>
            <p:nvPr/>
          </p:nvCxnSpPr>
          <p:spPr>
            <a:xfrm rot="10800000">
              <a:off x="4446100" y="2974925"/>
              <a:ext cx="373800" cy="284400"/>
            </a:xfrm>
            <a:prstGeom prst="straightConnector1">
              <a:avLst/>
            </a:prstGeom>
            <a:noFill/>
            <a:ln cap="flat" cmpd="sng" w="9525">
              <a:solidFill>
                <a:srgbClr val="FF0000"/>
              </a:solidFill>
              <a:prstDash val="solid"/>
              <a:round/>
              <a:headEnd len="med" w="med" type="none"/>
              <a:tailEnd len="med" w="med" type="none"/>
            </a:ln>
          </p:spPr>
        </p:cxnSp>
        <p:cxnSp>
          <p:nvCxnSpPr>
            <p:cNvPr id="510" name="Google Shape;510;p80"/>
            <p:cNvCxnSpPr/>
            <p:nvPr/>
          </p:nvCxnSpPr>
          <p:spPr>
            <a:xfrm flipH="1">
              <a:off x="3990825" y="2950475"/>
              <a:ext cx="430800" cy="1707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1"/>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מסגרות חברתיות-פוליטיות בתקופת העליות</a:t>
            </a:r>
            <a:endParaRPr b="1" sz="1600">
              <a:solidFill>
                <a:srgbClr val="1C4587"/>
              </a:solidFill>
            </a:endParaRPr>
          </a:p>
        </p:txBody>
      </p:sp>
      <p:sp>
        <p:nvSpPr>
          <p:cNvPr id="516" name="Google Shape;516;p81"/>
          <p:cNvSpPr txBox="1"/>
          <p:nvPr/>
        </p:nvSpPr>
        <p:spPr>
          <a:xfrm>
            <a:off x="694500" y="743975"/>
            <a:ext cx="7985400" cy="4241100"/>
          </a:xfrm>
          <a:prstGeom prst="rect">
            <a:avLst/>
          </a:prstGeom>
          <a:noFill/>
          <a:ln>
            <a:noFill/>
          </a:ln>
        </p:spPr>
        <p:txBody>
          <a:bodyPr anchorCtr="0" anchor="ctr" bIns="91425" lIns="91425" spcFirstLastPara="1" rIns="91425" wrap="square" tIns="91425">
            <a:noAutofit/>
          </a:bodyPr>
          <a:lstStyle/>
          <a:p>
            <a:pPr indent="0" lvl="0" marL="0" rtl="1" algn="ctr">
              <a:lnSpc>
                <a:spcPct val="150000"/>
              </a:lnSpc>
              <a:spcBef>
                <a:spcPts val="0"/>
              </a:spcBef>
              <a:spcAft>
                <a:spcPts val="0"/>
              </a:spcAft>
              <a:buNone/>
            </a:pPr>
            <a:r>
              <a:rPr b="1" lang="en-GB" u="sng">
                <a:solidFill>
                  <a:schemeClr val="dk1"/>
                </a:solidFill>
              </a:rPr>
              <a:t>המטרה:</a:t>
            </a:r>
            <a:endParaRPr b="1" u="sng">
              <a:solidFill>
                <a:schemeClr val="dk1"/>
              </a:solidFill>
            </a:endParaRPr>
          </a:p>
          <a:p>
            <a:pPr indent="0" lvl="0" marL="0" rtl="1" algn="just">
              <a:lnSpc>
                <a:spcPct val="150000"/>
              </a:lnSpc>
              <a:spcBef>
                <a:spcPts val="0"/>
              </a:spcBef>
              <a:spcAft>
                <a:spcPts val="0"/>
              </a:spcAft>
              <a:buNone/>
            </a:pPr>
            <a:r>
              <a:rPr lang="en-GB">
                <a:solidFill>
                  <a:schemeClr val="dk1"/>
                </a:solidFill>
              </a:rPr>
              <a:t>לסייע לחלוצים בתנאים הקשים בארץ במציאת עבודה, במאבק על זכויותיהם ולפתח את חיי הרוח והתרבות.</a:t>
            </a:r>
            <a:endParaRPr>
              <a:solidFill>
                <a:schemeClr val="dk1"/>
              </a:solidFill>
            </a:endParaRPr>
          </a:p>
          <a:p>
            <a:pPr indent="0" lvl="0" marL="0" rtl="1" algn="just">
              <a:lnSpc>
                <a:spcPct val="150000"/>
              </a:lnSpc>
              <a:spcBef>
                <a:spcPts val="0"/>
              </a:spcBef>
              <a:spcAft>
                <a:spcPts val="0"/>
              </a:spcAft>
              <a:buNone/>
            </a:pPr>
            <a:r>
              <a:rPr b="1" lang="en-GB" u="sng">
                <a:solidFill>
                  <a:schemeClr val="dk1"/>
                </a:solidFill>
              </a:rPr>
              <a:t>ארגוני איכרים: </a:t>
            </a:r>
            <a:endParaRPr b="1" u="sng">
              <a:solidFill>
                <a:schemeClr val="dk1"/>
              </a:solidFill>
            </a:endParaRPr>
          </a:p>
          <a:p>
            <a:pPr indent="0" lvl="0" marL="0" rtl="1" algn="just">
              <a:lnSpc>
                <a:spcPct val="150000"/>
              </a:lnSpc>
              <a:spcBef>
                <a:spcPts val="0"/>
              </a:spcBef>
              <a:spcAft>
                <a:spcPts val="0"/>
              </a:spcAft>
              <a:buNone/>
            </a:pPr>
            <a:r>
              <a:rPr lang="en-GB">
                <a:solidFill>
                  <a:schemeClr val="dk1"/>
                </a:solidFill>
              </a:rPr>
              <a:t>במושבות הקימו האיכרים אגודות. </a:t>
            </a:r>
            <a:br>
              <a:rPr lang="en-GB">
                <a:solidFill>
                  <a:schemeClr val="dk1"/>
                </a:solidFill>
              </a:rPr>
            </a:br>
            <a:r>
              <a:rPr lang="en-GB">
                <a:solidFill>
                  <a:schemeClr val="dk1"/>
                </a:solidFill>
              </a:rPr>
              <a:t>אגודות האיכרים ייצגו את המושבות מול אנשי הברון רוטשילד, התנועה הציונית והשלטון העות'מני.</a:t>
            </a:r>
            <a:br>
              <a:rPr lang="en-GB">
                <a:solidFill>
                  <a:schemeClr val="dk1"/>
                </a:solidFill>
              </a:rPr>
            </a:br>
            <a:r>
              <a:rPr lang="en-GB">
                <a:solidFill>
                  <a:schemeClr val="dk1"/>
                </a:solidFill>
              </a:rPr>
              <a:t>האגודות סייעו לאיכרים בפיתוח ענפי גידול ובשיווק התוצרת החקלאית.</a:t>
            </a:r>
            <a:endParaRPr>
              <a:solidFill>
                <a:schemeClr val="dk1"/>
              </a:solidFill>
            </a:endParaRPr>
          </a:p>
          <a:p>
            <a:pPr indent="0" lvl="0" marL="0" rtl="1" algn="just">
              <a:lnSpc>
                <a:spcPct val="150000"/>
              </a:lnSpc>
              <a:spcBef>
                <a:spcPts val="0"/>
              </a:spcBef>
              <a:spcAft>
                <a:spcPts val="0"/>
              </a:spcAft>
              <a:buNone/>
            </a:pPr>
            <a:r>
              <a:rPr b="1" lang="en-GB" u="sng">
                <a:solidFill>
                  <a:schemeClr val="dk1"/>
                </a:solidFill>
              </a:rPr>
              <a:t>מפלגות פועלים: </a:t>
            </a:r>
            <a:endParaRPr b="1" u="sng">
              <a:solidFill>
                <a:schemeClr val="dk1"/>
              </a:solidFill>
            </a:endParaRPr>
          </a:p>
          <a:p>
            <a:pPr indent="0" lvl="0" marL="0" marR="0" rtl="1" algn="just">
              <a:lnSpc>
                <a:spcPct val="150000"/>
              </a:lnSpc>
              <a:spcBef>
                <a:spcPts val="0"/>
              </a:spcBef>
              <a:spcAft>
                <a:spcPts val="0"/>
              </a:spcAft>
              <a:buNone/>
            </a:pPr>
            <a:r>
              <a:rPr lang="en-GB">
                <a:solidFill>
                  <a:schemeClr val="dk1"/>
                </a:solidFill>
              </a:rPr>
              <a:t>הקימו את המפלגות הפוליטיות הראשונות בארץ: מפלגת "הפועל הצעיר" ומפלגת "פועלי ציון".</a:t>
            </a:r>
            <a:endParaRPr>
              <a:solidFill>
                <a:schemeClr val="dk1"/>
              </a:solidFill>
            </a:endParaRPr>
          </a:p>
          <a:p>
            <a:pPr indent="0" lvl="0" marL="0" marR="0" rtl="1" algn="just">
              <a:lnSpc>
                <a:spcPct val="150000"/>
              </a:lnSpc>
              <a:spcBef>
                <a:spcPts val="0"/>
              </a:spcBef>
              <a:spcAft>
                <a:spcPts val="0"/>
              </a:spcAft>
              <a:buNone/>
            </a:pPr>
            <a:r>
              <a:rPr lang="en-GB">
                <a:solidFill>
                  <a:schemeClr val="dk1"/>
                </a:solidFill>
              </a:rPr>
              <a:t>מפלגות אלו ביקשו לייצג את הפועל העברי ולשפר את מצבו. </a:t>
            </a:r>
            <a:endParaRPr>
              <a:solidFill>
                <a:schemeClr val="dk1"/>
              </a:solidFill>
            </a:endParaRPr>
          </a:p>
          <a:p>
            <a:pPr indent="0" lvl="0" marL="0" marR="0" rtl="1" algn="just">
              <a:lnSpc>
                <a:spcPct val="150000"/>
              </a:lnSpc>
              <a:spcBef>
                <a:spcPts val="0"/>
              </a:spcBef>
              <a:spcAft>
                <a:spcPts val="0"/>
              </a:spcAft>
              <a:buNone/>
            </a:pPr>
            <a:r>
              <a:rPr lang="en-GB">
                <a:solidFill>
                  <a:schemeClr val="dk1"/>
                </a:solidFill>
              </a:rPr>
              <a:t>הקימו לשכות עבודה, קופות הלוואה, מטבחים ציבוריים ומרפאות בריאות.</a:t>
            </a:r>
            <a:br>
              <a:rPr lang="en-GB">
                <a:solidFill>
                  <a:schemeClr val="dk1"/>
                </a:solidFill>
              </a:rPr>
            </a:br>
            <a:r>
              <a:rPr lang="en-GB">
                <a:solidFill>
                  <a:schemeClr val="dk1"/>
                </a:solidFill>
              </a:rPr>
              <a:t>פעלו גם למען טיפוח חיי הרוח והתרבות של הפועלים: הקימו ספריות, כיתות לימוד ועיתונים.</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2"/>
          <p:cNvSpPr txBox="1"/>
          <p:nvPr/>
        </p:nvSpPr>
        <p:spPr>
          <a:xfrm>
            <a:off x="609600" y="533400"/>
            <a:ext cx="7969800" cy="3000000"/>
          </a:xfrm>
          <a:prstGeom prst="rect">
            <a:avLst/>
          </a:prstGeom>
          <a:noFill/>
          <a:ln>
            <a:noFill/>
          </a:ln>
        </p:spPr>
        <p:txBody>
          <a:bodyPr anchorCtr="0" anchor="ctr" bIns="91425" lIns="91425" spcFirstLastPara="1" rIns="91425" wrap="square" tIns="91425">
            <a:noAutofit/>
          </a:bodyPr>
          <a:lstStyle/>
          <a:p>
            <a:pPr indent="0" lvl="0" marL="0" rtl="1" algn="ctr">
              <a:lnSpc>
                <a:spcPct val="150000"/>
              </a:lnSpc>
              <a:spcBef>
                <a:spcPts val="0"/>
              </a:spcBef>
              <a:spcAft>
                <a:spcPts val="0"/>
              </a:spcAft>
              <a:buNone/>
            </a:pPr>
            <a:r>
              <a:rPr b="1" lang="en-GB">
                <a:solidFill>
                  <a:srgbClr val="474747"/>
                </a:solidFill>
              </a:rPr>
              <a:t>עבודה עברית. שתי נקודות מבט</a:t>
            </a:r>
            <a:endParaRPr b="1">
              <a:solidFill>
                <a:srgbClr val="474747"/>
              </a:solidFill>
            </a:endParaRPr>
          </a:p>
          <a:p>
            <a:pPr indent="0" lvl="0" marL="0" rtl="1" algn="r">
              <a:lnSpc>
                <a:spcPct val="150000"/>
              </a:lnSpc>
              <a:spcBef>
                <a:spcPts val="0"/>
              </a:spcBef>
              <a:spcAft>
                <a:spcPts val="0"/>
              </a:spcAft>
              <a:buNone/>
            </a:pPr>
            <a:r>
              <a:rPr lang="en-GB">
                <a:solidFill>
                  <a:srgbClr val="4F4F4F"/>
                </a:solidFill>
              </a:rPr>
              <a:t>הסרטון מציג את הוויכוח ביישוב היהודי בשאלת הצורך בעבודה עברית והשיקולים בעד ונגד העסקת פועלים עבריים בעבודות שונות. במשרד שאותו חולקים שני עורכי עיתון, מימין ומשמאל, מתנהל ויכוח בשאלה זו, שהעסיק את היישוב היהודי בכל תקופת העליות הראשונות. </a:t>
            </a:r>
            <a:endParaRPr>
              <a:solidFill>
                <a:srgbClr val="4F4F4F"/>
              </a:solidFill>
            </a:endParaRPr>
          </a:p>
          <a:p>
            <a:pPr indent="0" lvl="0" marL="0" rtl="1" algn="r">
              <a:lnSpc>
                <a:spcPct val="150000"/>
              </a:lnSpc>
              <a:spcBef>
                <a:spcPts val="0"/>
              </a:spcBef>
              <a:spcAft>
                <a:spcPts val="0"/>
              </a:spcAft>
              <a:buNone/>
            </a:pPr>
            <a:r>
              <a:t/>
            </a:r>
            <a:endParaRPr>
              <a:solidFill>
                <a:srgbClr val="4F4F4F"/>
              </a:solidFill>
            </a:endParaRPr>
          </a:p>
          <a:p>
            <a:pPr indent="0" lvl="0" marL="0" rtl="1" algn="l">
              <a:lnSpc>
                <a:spcPct val="150000"/>
              </a:lnSpc>
              <a:spcBef>
                <a:spcPts val="0"/>
              </a:spcBef>
              <a:spcAft>
                <a:spcPts val="0"/>
              </a:spcAft>
              <a:buNone/>
            </a:pPr>
            <a:r>
              <a:rPr b="1" lang="en-GB" u="sng">
                <a:solidFill>
                  <a:schemeClr val="hlink"/>
                </a:solidFill>
                <a:hlinkClick r:id="rId3"/>
              </a:rPr>
              <a:t>http://toldotofakim.cet.ac.il/ShowItem.aspx?ItemID=7e3e0a3d-71c3-44e9-a8aa-7a25c0641465&amp;lang=HEB</a:t>
            </a:r>
            <a:endParaRPr b="1">
              <a:solidFill>
                <a:srgbClr val="474747"/>
              </a:solidFill>
            </a:endParaRPr>
          </a:p>
          <a:p>
            <a:pPr indent="0" lvl="0" marL="0" rtl="1" algn="r">
              <a:lnSpc>
                <a:spcPct val="150000"/>
              </a:lnSpc>
              <a:spcBef>
                <a:spcPts val="0"/>
              </a:spcBef>
              <a:spcAft>
                <a:spcPts val="0"/>
              </a:spcAft>
              <a:buNone/>
            </a:pPr>
            <a:r>
              <a:t/>
            </a:r>
            <a:endParaRPr b="1">
              <a:solidFill>
                <a:srgbClr val="474747"/>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3"/>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מסגרות ביטחוניות בתקופת העליות - ארגון השומר</a:t>
            </a:r>
            <a:endParaRPr b="1" sz="1600">
              <a:solidFill>
                <a:srgbClr val="1C4587"/>
              </a:solidFill>
            </a:endParaRPr>
          </a:p>
        </p:txBody>
      </p:sp>
      <p:sp>
        <p:nvSpPr>
          <p:cNvPr id="527" name="Google Shape;527;p83"/>
          <p:cNvSpPr txBox="1"/>
          <p:nvPr/>
        </p:nvSpPr>
        <p:spPr>
          <a:xfrm>
            <a:off x="742125" y="2406275"/>
            <a:ext cx="7953600" cy="26373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lang="en-GB">
                <a:solidFill>
                  <a:schemeClr val="dk1"/>
                </a:solidFill>
              </a:rPr>
              <a:t>איכרי המושבות סבלו מגניבות ומהשחתת רכוש.</a:t>
            </a:r>
            <a:endParaRPr>
              <a:solidFill>
                <a:schemeClr val="dk1"/>
              </a:solidFill>
            </a:endParaRPr>
          </a:p>
          <a:p>
            <a:pPr indent="0" lvl="0" marL="0" rtl="1" algn="just">
              <a:lnSpc>
                <a:spcPct val="150000"/>
              </a:lnSpc>
              <a:spcBef>
                <a:spcPts val="300"/>
              </a:spcBef>
              <a:spcAft>
                <a:spcPts val="0"/>
              </a:spcAft>
              <a:buNone/>
            </a:pPr>
            <a:r>
              <a:rPr lang="en-GB">
                <a:solidFill>
                  <a:schemeClr val="dk1"/>
                </a:solidFill>
              </a:rPr>
              <a:t>בתחילה העסיקו האיכרים שומרים בדואים וצרקסים בשמירה על המושבות, אבל הם היו לא יעילים ותכופות שיתפו פעולה עם הגנבים.</a:t>
            </a:r>
            <a:endParaRPr>
              <a:solidFill>
                <a:schemeClr val="dk1"/>
              </a:solidFill>
            </a:endParaRPr>
          </a:p>
          <a:p>
            <a:pPr indent="0" lvl="0" marL="0" rtl="1" algn="just">
              <a:lnSpc>
                <a:spcPct val="150000"/>
              </a:lnSpc>
              <a:spcBef>
                <a:spcPts val="300"/>
              </a:spcBef>
              <a:spcAft>
                <a:spcPts val="0"/>
              </a:spcAft>
              <a:buNone/>
            </a:pPr>
            <a:r>
              <a:rPr lang="en-GB">
                <a:solidFill>
                  <a:schemeClr val="dk1"/>
                </a:solidFill>
              </a:rPr>
              <a:t>לשם כך נוסד בשנת 1906 ארגון 'השומר': ארגון של יהודים ששמרו בעצמם על היישובים היהודים מפני התקפות וגניבות. בשיאו הוא מנה כ-400 חברים. סיסמתו הייתה: "בדם ואש יהודה נפלה, בדם ואש יהודה תקום". </a:t>
            </a:r>
            <a:endParaRPr>
              <a:solidFill>
                <a:schemeClr val="dk1"/>
              </a:solidFill>
            </a:endParaRPr>
          </a:p>
          <a:p>
            <a:pPr indent="0" lvl="0" marL="0" rtl="1" algn="just">
              <a:lnSpc>
                <a:spcPct val="150000"/>
              </a:lnSpc>
              <a:spcBef>
                <a:spcPts val="300"/>
              </a:spcBef>
              <a:spcAft>
                <a:spcPts val="0"/>
              </a:spcAft>
              <a:buNone/>
            </a:pPr>
            <a:r>
              <a:rPr lang="en-GB">
                <a:solidFill>
                  <a:schemeClr val="dk1"/>
                </a:solidFill>
              </a:rPr>
              <a:t>'השומר' אימן את חבריו בהגנה עצמית, הם למדו לרכב על סוסים ולעשות שימוש בנשק.</a:t>
            </a:r>
            <a:endParaRPr>
              <a:solidFill>
                <a:schemeClr val="dk1"/>
              </a:solidFill>
            </a:endParaRPr>
          </a:p>
          <a:p>
            <a:pPr indent="0" lvl="0" marL="0" rtl="1" algn="just">
              <a:lnSpc>
                <a:spcPct val="150000"/>
              </a:lnSpc>
              <a:spcBef>
                <a:spcPts val="300"/>
              </a:spcBef>
              <a:spcAft>
                <a:spcPts val="300"/>
              </a:spcAft>
              <a:buNone/>
            </a:pPr>
            <a:r>
              <a:rPr lang="en-GB">
                <a:solidFill>
                  <a:schemeClr val="dk1"/>
                </a:solidFill>
              </a:rPr>
              <a:t>הם התלבשו כמו ערבים(לבשו כפייה, גידלו זקן) כדי להיות דומים לערבים החזקים ואף לקבל מהם כבוד והערכה. ואכן, בזכות פועלם נוצר דימוי עברי חדש שם יהודי חזק, היודע להגן על עצמו וצומצמו הפגיעות ביישוב היהודי.</a:t>
            </a:r>
            <a:endParaRPr/>
          </a:p>
        </p:txBody>
      </p:sp>
      <p:pic>
        <p:nvPicPr>
          <p:cNvPr id="528" name="Google Shape;528;p83"/>
          <p:cNvPicPr preferRelativeResize="0"/>
          <p:nvPr/>
        </p:nvPicPr>
        <p:blipFill>
          <a:blip r:embed="rId3">
            <a:alphaModFix/>
          </a:blip>
          <a:stretch>
            <a:fillRect/>
          </a:stretch>
        </p:blipFill>
        <p:spPr>
          <a:xfrm>
            <a:off x="2422351" y="696925"/>
            <a:ext cx="2397708" cy="1861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4"/>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מסגרות </a:t>
            </a:r>
            <a:r>
              <a:rPr b="1" lang="en-GB" sz="2400">
                <a:solidFill>
                  <a:srgbClr val="4A86E8"/>
                </a:solidFill>
              </a:rPr>
              <a:t>ביטחוניות</a:t>
            </a:r>
            <a:r>
              <a:rPr b="1" lang="en-GB" sz="2400">
                <a:solidFill>
                  <a:srgbClr val="4A86E8"/>
                </a:solidFill>
              </a:rPr>
              <a:t> בתקופת העליות - ארגון השומר</a:t>
            </a:r>
            <a:endParaRPr b="1" sz="1600">
              <a:solidFill>
                <a:srgbClr val="1C4587"/>
              </a:solidFill>
            </a:endParaRPr>
          </a:p>
        </p:txBody>
      </p:sp>
      <p:sp>
        <p:nvSpPr>
          <p:cNvPr id="534" name="Google Shape;534;p84"/>
          <p:cNvSpPr txBox="1"/>
          <p:nvPr/>
        </p:nvSpPr>
        <p:spPr>
          <a:xfrm>
            <a:off x="542100" y="1239250"/>
            <a:ext cx="8277900" cy="3407400"/>
          </a:xfrm>
          <a:prstGeom prst="rect">
            <a:avLst/>
          </a:prstGeom>
          <a:noFill/>
          <a:ln>
            <a:noFill/>
          </a:ln>
        </p:spPr>
        <p:txBody>
          <a:bodyPr anchorCtr="0" anchor="ctr" bIns="91425" lIns="91425" spcFirstLastPara="1" rIns="91425" wrap="square" tIns="91425">
            <a:noAutofit/>
          </a:bodyPr>
          <a:lstStyle/>
          <a:p>
            <a:pPr indent="0" lvl="0" marL="0" rtl="1" algn="ctr">
              <a:lnSpc>
                <a:spcPct val="200000"/>
              </a:lnSpc>
              <a:spcBef>
                <a:spcPts val="0"/>
              </a:spcBef>
              <a:spcAft>
                <a:spcPts val="0"/>
              </a:spcAft>
              <a:buNone/>
            </a:pPr>
            <a:r>
              <a:rPr b="1" lang="en-GB" sz="1600">
                <a:solidFill>
                  <a:schemeClr val="dk1"/>
                </a:solidFill>
              </a:rPr>
              <a:t>מטרות ארגון השומר היו:</a:t>
            </a:r>
            <a:endParaRPr b="1" sz="1600">
              <a:solidFill>
                <a:schemeClr val="dk1"/>
              </a:solidFill>
            </a:endParaRPr>
          </a:p>
          <a:p>
            <a:pPr indent="0" lvl="0" marL="0" rtl="1" algn="just">
              <a:lnSpc>
                <a:spcPct val="200000"/>
              </a:lnSpc>
              <a:spcBef>
                <a:spcPts val="300"/>
              </a:spcBef>
              <a:spcAft>
                <a:spcPts val="0"/>
              </a:spcAft>
              <a:buNone/>
            </a:pPr>
            <a:r>
              <a:rPr b="1" lang="en-GB" sz="1600">
                <a:solidFill>
                  <a:schemeClr val="dk1"/>
                </a:solidFill>
              </a:rPr>
              <a:t>1) </a:t>
            </a:r>
            <a:r>
              <a:rPr b="1" lang="en-GB" sz="1600" u="sng">
                <a:solidFill>
                  <a:schemeClr val="dk1"/>
                </a:solidFill>
              </a:rPr>
              <a:t>כיבוש השמירה</a:t>
            </a:r>
            <a:r>
              <a:rPr b="1" lang="en-GB" sz="1600" u="sng">
                <a:solidFill>
                  <a:schemeClr val="dk1"/>
                </a:solidFill>
              </a:rPr>
              <a:t>:</a:t>
            </a:r>
            <a:r>
              <a:rPr lang="en-GB" sz="1600">
                <a:solidFill>
                  <a:schemeClr val="dk1"/>
                </a:solidFill>
              </a:rPr>
              <a:t> ארגון השומר ביקש להחליף את השומרים הערבים בשומרים יהודים בהתאם לתפיסתם שהיהודים צריכים לשמור בעצמם על עצמם.</a:t>
            </a:r>
            <a:endParaRPr sz="1600">
              <a:solidFill>
                <a:schemeClr val="dk1"/>
              </a:solidFill>
            </a:endParaRPr>
          </a:p>
          <a:p>
            <a:pPr indent="0" lvl="0" marL="0" rtl="1" algn="just">
              <a:lnSpc>
                <a:spcPct val="200000"/>
              </a:lnSpc>
              <a:spcBef>
                <a:spcPts val="300"/>
              </a:spcBef>
              <a:spcAft>
                <a:spcPts val="300"/>
              </a:spcAft>
              <a:buNone/>
            </a:pPr>
            <a:r>
              <a:rPr b="1" lang="en-GB" sz="1600">
                <a:solidFill>
                  <a:schemeClr val="dk1"/>
                </a:solidFill>
              </a:rPr>
              <a:t>2) </a:t>
            </a:r>
            <a:r>
              <a:rPr b="1" lang="en-GB" sz="1600" u="sng">
                <a:solidFill>
                  <a:schemeClr val="dk1"/>
                </a:solidFill>
              </a:rPr>
              <a:t>כיבוש העבודה:</a:t>
            </a:r>
            <a:r>
              <a:rPr lang="en-GB" sz="1600">
                <a:solidFill>
                  <a:schemeClr val="dk1"/>
                </a:solidFill>
              </a:rPr>
              <a:t> החלפת העובדים הערבים במושבות בעובדים יהודים מתוך האמונה שהיהודים צריכים לעבוד בעצמם.</a:t>
            </a:r>
            <a:br>
              <a:rPr lang="en-GB" sz="1600">
                <a:solidFill>
                  <a:schemeClr val="dk1"/>
                </a:solidFill>
              </a:rPr>
            </a:br>
            <a:r>
              <a:rPr b="1" lang="en-GB" sz="1600">
                <a:solidFill>
                  <a:schemeClr val="dk1"/>
                </a:solidFill>
              </a:rPr>
              <a:t>3</a:t>
            </a:r>
            <a:r>
              <a:rPr b="1" lang="en-GB" sz="1600">
                <a:solidFill>
                  <a:schemeClr val="dk1"/>
                </a:solidFill>
              </a:rPr>
              <a:t>) </a:t>
            </a:r>
            <a:r>
              <a:rPr b="1" lang="en-GB" sz="1600" u="sng">
                <a:solidFill>
                  <a:schemeClr val="dk1"/>
                </a:solidFill>
              </a:rPr>
              <a:t>שינוי התדמית של היהודים בארץ:</a:t>
            </a:r>
            <a:r>
              <a:rPr lang="en-GB" sz="1600">
                <a:solidFill>
                  <a:schemeClr val="dk1"/>
                </a:solidFill>
              </a:rPr>
              <a:t> היהודים נחשבו לעם חלש וחסר יכולת הגנה. השומר ביקש לממש את תפיסת היהודי החדש – יצירתו של יהודי חזק, אמיץ המגן על עצמו.</a:t>
            </a:r>
            <a:br>
              <a:rPr lang="en-GB" sz="1600">
                <a:solidFill>
                  <a:schemeClr val="dk1"/>
                </a:solidFill>
              </a:rPr>
            </a:b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85"/>
          <p:cNvPicPr preferRelativeResize="0"/>
          <p:nvPr/>
        </p:nvPicPr>
        <p:blipFill>
          <a:blip r:embed="rId3">
            <a:alphaModFix/>
          </a:blip>
          <a:stretch>
            <a:fillRect/>
          </a:stretch>
        </p:blipFill>
        <p:spPr>
          <a:xfrm>
            <a:off x="3107450" y="801875"/>
            <a:ext cx="3323125" cy="2203375"/>
          </a:xfrm>
          <a:prstGeom prst="rect">
            <a:avLst/>
          </a:prstGeom>
          <a:noFill/>
          <a:ln>
            <a:noFill/>
          </a:ln>
        </p:spPr>
      </p:pic>
      <p:sp>
        <p:nvSpPr>
          <p:cNvPr id="540" name="Google Shape;540;p85"/>
          <p:cNvSpPr txBox="1"/>
          <p:nvPr/>
        </p:nvSpPr>
        <p:spPr>
          <a:xfrm>
            <a:off x="1600050" y="3181475"/>
            <a:ext cx="6530700" cy="19092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lang="en-GB"/>
              <a:t>"השומר" בא להעניק מימד נוסף לדמות האדם היהודי החדש בארץ ישראל" (יגאל עילם).</a:t>
            </a:r>
            <a:endParaRPr/>
          </a:p>
          <a:p>
            <a:pPr indent="0" lvl="0" marL="0" marR="457200" rtl="1" algn="r">
              <a:lnSpc>
                <a:spcPct val="150000"/>
              </a:lnSpc>
              <a:spcBef>
                <a:spcPts val="0"/>
              </a:spcBef>
              <a:spcAft>
                <a:spcPts val="0"/>
              </a:spcAft>
              <a:buNone/>
            </a:pPr>
            <a:r>
              <a:rPr lang="en-GB"/>
              <a:t>‏א. על פי התמונה שלפניך הסבר למי ניסו אנשי "השומר" להידמות ומדוע.</a:t>
            </a:r>
            <a:endParaRPr/>
          </a:p>
          <a:p>
            <a:pPr indent="0" lvl="0" marL="0" marR="457200" rtl="1" algn="r">
              <a:lnSpc>
                <a:spcPct val="150000"/>
              </a:lnSpc>
              <a:spcBef>
                <a:spcPts val="0"/>
              </a:spcBef>
              <a:spcAft>
                <a:spcPts val="0"/>
              </a:spcAft>
              <a:buNone/>
            </a:pPr>
            <a:r>
              <a:rPr lang="en-GB"/>
              <a:t>ב. ‏הצג את </a:t>
            </a:r>
            <a:r>
              <a:rPr lang="en-GB"/>
              <a:t>מטרותיו</a:t>
            </a:r>
            <a:r>
              <a:rPr lang="en-GB"/>
              <a:t> של ארגון "השומר", והסבר כיצד תרמו אנשי השומר לקידום הרעיון הציוני על פי התמונה והציטוט שלפניך.</a:t>
            </a:r>
            <a:endParaRPr/>
          </a:p>
        </p:txBody>
      </p:sp>
      <p:sp>
        <p:nvSpPr>
          <p:cNvPr id="541" name="Google Shape;541;p85"/>
          <p:cNvSpPr txBox="1"/>
          <p:nvPr/>
        </p:nvSpPr>
        <p:spPr>
          <a:xfrm>
            <a:off x="1209675" y="67500"/>
            <a:ext cx="6758700" cy="7041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800">
                <a:solidFill>
                  <a:srgbClr val="4A86E8"/>
                </a:solidFill>
              </a:rPr>
              <a:t>שאלת מקור</a:t>
            </a:r>
            <a:endParaRPr b="1" sz="1800">
              <a:solidFill>
                <a:srgbClr val="4A86E8"/>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6"/>
          <p:cNvSpPr txBox="1"/>
          <p:nvPr/>
        </p:nvSpPr>
        <p:spPr>
          <a:xfrm>
            <a:off x="1423176" y="605100"/>
            <a:ext cx="6882900" cy="39333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474747"/>
                </a:solidFill>
              </a:rPr>
              <a:t>אז והיום, מהי התקופה הטובה יותר? שתי נקודות מבט</a:t>
            </a:r>
            <a:endParaRPr b="1">
              <a:solidFill>
                <a:srgbClr val="474747"/>
              </a:solidFill>
            </a:endParaRPr>
          </a:p>
          <a:p>
            <a:pPr indent="0" lvl="0" marL="0" rtl="1" algn="ct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rPr lang="en-GB">
                <a:solidFill>
                  <a:srgbClr val="4F4F4F"/>
                </a:solidFill>
              </a:rPr>
              <a:t>הסרטון מציג מפגש דמיוני בין בת העלייה הראשונה לבין צעירה מודרנית בת ימינו. שתי הנשים משוחחות על היתרונות והחסרונות של כל תקופה. דרך הסרטון ניתן להכיר את חיי העולים בתקופת העליות הראשונות.</a:t>
            </a:r>
            <a:r>
              <a:rPr lang="en-GB">
                <a:solidFill>
                  <a:srgbClr val="4F4F4F"/>
                </a:solidFill>
              </a:rPr>
              <a:t> </a:t>
            </a:r>
            <a:endParaRPr>
              <a:solidFill>
                <a:srgbClr val="4F4F4F"/>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rPr b="1" lang="en-GB" u="sng">
                <a:solidFill>
                  <a:schemeClr val="hlink"/>
                </a:solidFill>
                <a:hlinkClick r:id="rId3"/>
              </a:rPr>
              <a:t>http://toldotofakim.cet.ac.il/ShowItem.aspx?ItemID=ce0f25e0-39e3-45e4-aa50-a9e3b9c090e8&amp;lang=HEB</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t/>
            </a:r>
            <a:endParaRPr b="1">
              <a:solidFill>
                <a:srgbClr val="474747"/>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7"/>
          <p:cNvSpPr txBox="1"/>
          <p:nvPr/>
        </p:nvSpPr>
        <p:spPr>
          <a:xfrm>
            <a:off x="391350" y="219900"/>
            <a:ext cx="8516700" cy="890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None/>
            </a:pPr>
            <a:r>
              <a:rPr b="1" lang="en-GB" sz="2400">
                <a:solidFill>
                  <a:srgbClr val="4A86E8"/>
                </a:solidFill>
              </a:rPr>
              <a:t>גורמים ואישים שסייעו להתיישבות היהודית בארץ ישראל</a:t>
            </a:r>
            <a:endParaRPr b="1" sz="1600">
              <a:solidFill>
                <a:srgbClr val="1C4587"/>
              </a:solidFill>
            </a:endParaRPr>
          </a:p>
        </p:txBody>
      </p:sp>
      <p:pic>
        <p:nvPicPr>
          <p:cNvPr id="552" name="Google Shape;552;p87"/>
          <p:cNvPicPr preferRelativeResize="0"/>
          <p:nvPr/>
        </p:nvPicPr>
        <p:blipFill>
          <a:blip r:embed="rId3">
            <a:alphaModFix/>
          </a:blip>
          <a:stretch>
            <a:fillRect/>
          </a:stretch>
        </p:blipFill>
        <p:spPr>
          <a:xfrm>
            <a:off x="6028925" y="1263000"/>
            <a:ext cx="1733550" cy="2638425"/>
          </a:xfrm>
          <a:prstGeom prst="rect">
            <a:avLst/>
          </a:prstGeom>
          <a:noFill/>
          <a:ln>
            <a:noFill/>
          </a:ln>
        </p:spPr>
      </p:pic>
      <p:sp>
        <p:nvSpPr>
          <p:cNvPr id="553" name="Google Shape;553;p87"/>
          <p:cNvSpPr txBox="1"/>
          <p:nvPr/>
        </p:nvSpPr>
        <p:spPr>
          <a:xfrm>
            <a:off x="5888925" y="3918250"/>
            <a:ext cx="2037600" cy="3978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a:t>הברון אדמונד דה רוטשילד</a:t>
            </a:r>
            <a:endParaRPr/>
          </a:p>
        </p:txBody>
      </p:sp>
      <p:pic>
        <p:nvPicPr>
          <p:cNvPr id="554" name="Google Shape;554;p87"/>
          <p:cNvPicPr preferRelativeResize="0"/>
          <p:nvPr/>
        </p:nvPicPr>
        <p:blipFill>
          <a:blip r:embed="rId4">
            <a:alphaModFix/>
          </a:blip>
          <a:stretch>
            <a:fillRect/>
          </a:stretch>
        </p:blipFill>
        <p:spPr>
          <a:xfrm>
            <a:off x="1725275" y="1491600"/>
            <a:ext cx="2047875" cy="2238375"/>
          </a:xfrm>
          <a:prstGeom prst="rect">
            <a:avLst/>
          </a:prstGeom>
          <a:noFill/>
          <a:ln>
            <a:noFill/>
          </a:ln>
        </p:spPr>
      </p:pic>
      <p:sp>
        <p:nvSpPr>
          <p:cNvPr id="555" name="Google Shape;555;p87"/>
          <p:cNvSpPr txBox="1"/>
          <p:nvPr/>
        </p:nvSpPr>
        <p:spPr>
          <a:xfrm>
            <a:off x="1774125" y="3918250"/>
            <a:ext cx="2037600" cy="3978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a:t>ארתור רופין</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88"/>
          <p:cNvSpPr txBox="1"/>
          <p:nvPr/>
        </p:nvSpPr>
        <p:spPr>
          <a:xfrm>
            <a:off x="-370650" y="677100"/>
            <a:ext cx="8516700" cy="7725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None/>
            </a:pPr>
            <a:r>
              <a:rPr b="1" lang="en-GB" sz="2400">
                <a:solidFill>
                  <a:srgbClr val="4A86E8"/>
                </a:solidFill>
              </a:rPr>
              <a:t>משטר האפוטרופסות של הברון רוטשילד</a:t>
            </a:r>
            <a:br>
              <a:rPr b="1" lang="en-GB" sz="2400">
                <a:solidFill>
                  <a:srgbClr val="4A86E8"/>
                </a:solidFill>
              </a:rPr>
            </a:br>
            <a:endParaRPr b="1" sz="1600">
              <a:solidFill>
                <a:srgbClr val="1C4587"/>
              </a:solidFill>
            </a:endParaRPr>
          </a:p>
        </p:txBody>
      </p:sp>
      <p:sp>
        <p:nvSpPr>
          <p:cNvPr id="561" name="Google Shape;561;p88"/>
          <p:cNvSpPr txBox="1"/>
          <p:nvPr/>
        </p:nvSpPr>
        <p:spPr>
          <a:xfrm>
            <a:off x="140825" y="1989900"/>
            <a:ext cx="6855900" cy="2472300"/>
          </a:xfrm>
          <a:prstGeom prst="rect">
            <a:avLst/>
          </a:prstGeom>
          <a:noFill/>
          <a:ln>
            <a:noFill/>
          </a:ln>
        </p:spPr>
        <p:txBody>
          <a:bodyPr anchorCtr="0" anchor="ctr" bIns="91425" lIns="91425" spcFirstLastPara="1" rIns="91425" wrap="square" tIns="91425">
            <a:noAutofit/>
          </a:bodyPr>
          <a:lstStyle/>
          <a:p>
            <a:pPr indent="0" lvl="0" marL="0" rtl="1" algn="just">
              <a:lnSpc>
                <a:spcPct val="200000"/>
              </a:lnSpc>
              <a:spcBef>
                <a:spcPts val="0"/>
              </a:spcBef>
              <a:spcAft>
                <a:spcPts val="0"/>
              </a:spcAft>
              <a:buNone/>
            </a:pPr>
            <a:r>
              <a:rPr lang="en-GB" sz="1600">
                <a:solidFill>
                  <a:schemeClr val="dk1"/>
                </a:solidFill>
              </a:rPr>
              <a:t>זמן קצר לאחר הקמתן נקלעו המושבות למצוקה כלכלית קשה שאיימה על קיומן. </a:t>
            </a:r>
            <a:endParaRPr sz="1600">
              <a:solidFill>
                <a:schemeClr val="dk1"/>
              </a:solidFill>
            </a:endParaRPr>
          </a:p>
          <a:p>
            <a:pPr indent="0" lvl="0" marL="0" rtl="1" algn="just">
              <a:lnSpc>
                <a:spcPct val="200000"/>
              </a:lnSpc>
              <a:spcBef>
                <a:spcPts val="300"/>
              </a:spcBef>
              <a:spcAft>
                <a:spcPts val="300"/>
              </a:spcAft>
              <a:buNone/>
            </a:pPr>
            <a:r>
              <a:rPr lang="en-GB" sz="1600">
                <a:solidFill>
                  <a:schemeClr val="dk1"/>
                </a:solidFill>
              </a:rPr>
              <a:t>הברון רוטשילד, יהודי עשיר שחי בצרפת החליט לעזור למושבות. הברון סייע לאנשי המושבות מכיוון שהם היו יהודים במצוקה, אך גם משום שהוא ביקש להדגים באמצעות המושבות כיצד היהודים מסוגלים לחיות חיי חקלאות יצרניים ובכך לשנות את דימוי היהודים בעיני עצמם ובעיני הסביבה.</a:t>
            </a:r>
            <a:endParaRPr sz="1600"/>
          </a:p>
        </p:txBody>
      </p:sp>
      <p:pic>
        <p:nvPicPr>
          <p:cNvPr id="562" name="Google Shape;562;p88"/>
          <p:cNvPicPr preferRelativeResize="0"/>
          <p:nvPr/>
        </p:nvPicPr>
        <p:blipFill>
          <a:blip r:embed="rId3">
            <a:alphaModFix/>
          </a:blip>
          <a:stretch>
            <a:fillRect/>
          </a:stretch>
        </p:blipFill>
        <p:spPr>
          <a:xfrm>
            <a:off x="7229600" y="203175"/>
            <a:ext cx="1733550" cy="2638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9"/>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דרכי הסיוע של הברון רוטשילד</a:t>
            </a:r>
            <a:endParaRPr b="1" sz="1600">
              <a:solidFill>
                <a:srgbClr val="1C4587"/>
              </a:solidFill>
            </a:endParaRPr>
          </a:p>
        </p:txBody>
      </p:sp>
      <p:sp>
        <p:nvSpPr>
          <p:cNvPr id="568" name="Google Shape;568;p89"/>
          <p:cNvSpPr txBox="1"/>
          <p:nvPr/>
        </p:nvSpPr>
        <p:spPr>
          <a:xfrm>
            <a:off x="542100" y="820625"/>
            <a:ext cx="8277900" cy="43947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300"/>
              </a:spcAft>
              <a:buNone/>
            </a:pPr>
            <a:r>
              <a:rPr lang="en-GB" sz="1600">
                <a:solidFill>
                  <a:schemeClr val="dk1"/>
                </a:solidFill>
              </a:rPr>
              <a:t>הסיוע של הברון רוטשילד זכה לשם </a:t>
            </a:r>
            <a:r>
              <a:rPr b="1" lang="en-GB" sz="1600">
                <a:solidFill>
                  <a:schemeClr val="dk1"/>
                </a:solidFill>
              </a:rPr>
              <a:t>משטר החסות</a:t>
            </a:r>
            <a:r>
              <a:rPr lang="en-GB" sz="1600">
                <a:solidFill>
                  <a:schemeClr val="dk1"/>
                </a:solidFill>
              </a:rPr>
              <a:t> או </a:t>
            </a:r>
            <a:r>
              <a:rPr b="1" lang="en-GB" sz="1600">
                <a:solidFill>
                  <a:schemeClr val="dk1"/>
                </a:solidFill>
              </a:rPr>
              <a:t>האפוטרופסות</a:t>
            </a:r>
            <a:r>
              <a:rPr lang="en-GB" sz="1600">
                <a:solidFill>
                  <a:schemeClr val="dk1"/>
                </a:solidFill>
              </a:rPr>
              <a:t>. הברון נטל תחת חסותו את האיכרים שחיו במושבות על פי התנאים שהוא קבע. פקידי הברון ניהלו את המושבות וסיפקו את כל צרכי החיים.</a:t>
            </a:r>
            <a:br>
              <a:rPr lang="en-GB" sz="1600">
                <a:solidFill>
                  <a:schemeClr val="dk1"/>
                </a:solidFill>
              </a:rPr>
            </a:br>
            <a:r>
              <a:rPr b="1" lang="en-GB" sz="1600">
                <a:solidFill>
                  <a:schemeClr val="dk1"/>
                </a:solidFill>
              </a:rPr>
              <a:t>1) תמיכה כספית</a:t>
            </a:r>
            <a:r>
              <a:rPr lang="en-GB" sz="1600">
                <a:solidFill>
                  <a:schemeClr val="dk1"/>
                </a:solidFill>
              </a:rPr>
              <a:t>- הברון רוטשילד העביר לכל משפחה סיוע כספי חודשי.</a:t>
            </a:r>
            <a:br>
              <a:rPr lang="en-GB" sz="1600">
                <a:solidFill>
                  <a:schemeClr val="dk1"/>
                </a:solidFill>
              </a:rPr>
            </a:br>
            <a:r>
              <a:rPr b="1" lang="en-GB" sz="1600">
                <a:solidFill>
                  <a:schemeClr val="dk1"/>
                </a:solidFill>
              </a:rPr>
              <a:t>2) הקמת מושבות חדשות ותמיכה במושבות הקיימות</a:t>
            </a:r>
            <a:r>
              <a:rPr lang="en-GB" sz="1600">
                <a:solidFill>
                  <a:schemeClr val="dk1"/>
                </a:solidFill>
              </a:rPr>
              <a:t>- הברון רוטשילד רכש קרקעות רבות בארץ וצירפן למושבות קיימות או הקים מושבות חדשות. כמעט כל המושבות בארץ  נהפכו לתלויות בסיוע של הברון.</a:t>
            </a:r>
            <a:br>
              <a:rPr lang="en-GB" sz="1600">
                <a:solidFill>
                  <a:schemeClr val="dk1"/>
                </a:solidFill>
              </a:rPr>
            </a:br>
            <a:r>
              <a:rPr b="1" lang="en-GB" sz="1600">
                <a:solidFill>
                  <a:schemeClr val="dk1"/>
                </a:solidFill>
              </a:rPr>
              <a:t>3) סיוע בהדרכה חקלאית</a:t>
            </a:r>
            <a:r>
              <a:rPr lang="en-GB" sz="1600">
                <a:solidFill>
                  <a:schemeClr val="dk1"/>
                </a:solidFill>
              </a:rPr>
              <a:t>- הברון רוטשילד הביא לארץ מומחים לחקלאות כדי שידריכו את האיכרים בעבודת האדמה ויפקחו על עבודתם. </a:t>
            </a:r>
            <a:br>
              <a:rPr lang="en-GB" sz="1600">
                <a:solidFill>
                  <a:schemeClr val="dk1"/>
                </a:solidFill>
              </a:rPr>
            </a:br>
            <a:r>
              <a:rPr b="1" lang="en-GB" sz="1600">
                <a:solidFill>
                  <a:schemeClr val="dk1"/>
                </a:solidFill>
              </a:rPr>
              <a:t>4) הרחבת הבסיס הכלכלי של הישוב</a:t>
            </a:r>
            <a:r>
              <a:rPr lang="en-GB" sz="1600">
                <a:solidFill>
                  <a:schemeClr val="dk1"/>
                </a:solidFill>
              </a:rPr>
              <a:t>- הברון רוטשילד הביא להרחבת הבסיס הכלכלי באמצעות מפעלים, כמו לדוגמה: מפעל משי בראש פינה.</a:t>
            </a:r>
            <a:br>
              <a:rPr lang="en-GB" sz="1600">
                <a:solidFill>
                  <a:schemeClr val="dk1"/>
                </a:solidFill>
              </a:rPr>
            </a:br>
            <a:r>
              <a:rPr b="1" lang="en-GB" sz="1600">
                <a:solidFill>
                  <a:schemeClr val="dk1"/>
                </a:solidFill>
              </a:rPr>
              <a:t>5) הקמת מוסדות ציבור במושבות</a:t>
            </a:r>
            <a:r>
              <a:rPr lang="en-GB" sz="1600">
                <a:solidFill>
                  <a:schemeClr val="dk1"/>
                </a:solidFill>
              </a:rPr>
              <a:t>- הברון הקים מוסדות חינוך, בריאות, דת ורווחה במושבות ובכך סייע לשיפור רמת החיים של המתיישבים.</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nvSpPr>
        <p:spPr>
          <a:xfrm>
            <a:off x="1254825" y="137500"/>
            <a:ext cx="64479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 הגורמים לצמיחת התנועה הלאומית יהודית = הציונות</a:t>
            </a:r>
            <a:endParaRPr b="1" sz="2200">
              <a:solidFill>
                <a:srgbClr val="4A86E8"/>
              </a:solidFill>
            </a:endParaRPr>
          </a:p>
        </p:txBody>
      </p:sp>
      <p:sp>
        <p:nvSpPr>
          <p:cNvPr id="226" name="Google Shape;226;p36"/>
          <p:cNvSpPr txBox="1"/>
          <p:nvPr/>
        </p:nvSpPr>
        <p:spPr>
          <a:xfrm>
            <a:off x="737925" y="775375"/>
            <a:ext cx="7817400" cy="4242300"/>
          </a:xfrm>
          <a:prstGeom prst="rect">
            <a:avLst/>
          </a:prstGeom>
          <a:noFill/>
          <a:ln>
            <a:noFill/>
          </a:ln>
        </p:spPr>
        <p:txBody>
          <a:bodyPr anchorCtr="0" anchor="ctr" bIns="91425" lIns="91425" spcFirstLastPara="1" rIns="91425" wrap="square" tIns="91425">
            <a:noAutofit/>
          </a:bodyPr>
          <a:lstStyle/>
          <a:p>
            <a:pPr indent="0" lvl="0" marL="0" marR="0" rtl="1" algn="r">
              <a:lnSpc>
                <a:spcPct val="150000"/>
              </a:lnSpc>
              <a:spcBef>
                <a:spcPts val="0"/>
              </a:spcBef>
              <a:spcAft>
                <a:spcPts val="0"/>
              </a:spcAft>
              <a:buNone/>
            </a:pPr>
            <a:r>
              <a:rPr lang="en-GB" sz="1200"/>
              <a:t>  </a:t>
            </a:r>
            <a:endParaRPr sz="1200"/>
          </a:p>
          <a:p>
            <a:pPr indent="-317500" lvl="0" marL="457200" marR="0" rtl="1" algn="r">
              <a:lnSpc>
                <a:spcPct val="150000"/>
              </a:lnSpc>
              <a:spcBef>
                <a:spcPts val="0"/>
              </a:spcBef>
              <a:spcAft>
                <a:spcPts val="0"/>
              </a:spcAft>
              <a:buSzPts val="1400"/>
              <a:buAutoNum type="arabicPeriod" startAt="3"/>
            </a:pPr>
            <a:r>
              <a:rPr b="1" lang="en-GB" u="sng"/>
              <a:t>גילויי האיבה כלפי היהודים מצד השלטון והחברה במזרח אירופה. </a:t>
            </a:r>
            <a:endParaRPr b="1" u="sng"/>
          </a:p>
          <a:p>
            <a:pPr indent="0" lvl="0" marL="0" marR="0" rtl="1" algn="r">
              <a:lnSpc>
                <a:spcPct val="150000"/>
              </a:lnSpc>
              <a:spcBef>
                <a:spcPts val="0"/>
              </a:spcBef>
              <a:spcAft>
                <a:spcPts val="0"/>
              </a:spcAft>
              <a:buNone/>
            </a:pPr>
            <a:r>
              <a:rPr lang="en-GB" sz="1200"/>
              <a:t> בסוף המאה ה-19 חיו רוב יהודי העולם (80%) תחת שלטונה של הקיסרות הרוסית. בקיסרות הרוסית היה משטר מלוכני, דתי ושמרני וליהודי רוסיה לא ניתנה אמנציפציה. דעות אנטישמיות היו נפוצות ברחבי הקיסרות הרוסית ובחברה שהייתה כפרית ברובה, מעוטת השכלה ודתית מאוד, נשענה השנאה כלפי היהודים על האנטישמיות הדתית המסורתית מימי-הביניים. רוב היהודים ברוסיה הורשו לחיות רק באזור מוגדר שנקרא "תחום המושב", ונאסר עליהם לחיות באזורים אחרים ובערים מרכזיות. החקיקה שהפלתה יהודים כללה איסור לעסוק במקצועות שונים והגבלת היהודים במערכת החינוך. בסוף המאה ה-19 הייתה עלייה ברמת האנטישמיות ברוסיה והשלטונות שעמדו מול תסיסה חברתית, רצו לנצל את הרגשות האנטישמיים, ולהפנותם כנגד היהודים במטרה להאשים אותם בבעיות שפקדו את רוסיה. גם רעיונות האנטישמיות המודרנית (שצמחו במערב אירופה) מצאו את דרכם לרוסיה וחיזקו את שנאת היהודים המסורתית. גילויי אנטישמיות אלו הגיעו לשיא בפרעות שנערכו ביהודים באזור אוקראינה וכונו "הסופות בנגב" (שם בוצעו ביזה, אונס ורצח של יהודים, כאשר השלטונות מעודדים זאת). הפוגרומים הללו הוכיחו למשכילים היהודים שאין לתלות את תקוותם לשיפור מצבם של היהודים בגורמים חיצוניים וחלקם הגיעו למסקנה כי רק על-ידי יצירת חיים לאומיים ליהודים בארץ אחרת יוכלו היהודים להשיג שוויון וביטחון. בנוסף לכך, גם הגידול הדמוגרפי העצום בקרב הקהילות היהודיות ברוסיה יצר מצוקה קשה. יהודים התקשו להתפרנס ולרכוש השכלה. השילוב של רדיפות ומצוקה כלכלית הביא יהודים רבים לכלל מסקנה שאין עתיד לישיבתם ברוסיה. רבים מהם היגרו למערב ובעיקר לארה"ב. אך היו יהודים מעטים שטענו כי ההגירה מערבה איננה הפתרון וכי העלייה לא"י וההתיישבות בה הן התשובה למצוקת הקיום היהודי.</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90"/>
          <p:cNvSpPr txBox="1"/>
          <p:nvPr/>
        </p:nvSpPr>
        <p:spPr>
          <a:xfrm>
            <a:off x="391350" y="675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תוצאות </a:t>
            </a:r>
            <a:r>
              <a:rPr b="1" lang="en-GB" sz="2400">
                <a:solidFill>
                  <a:srgbClr val="4A86E8"/>
                </a:solidFill>
              </a:rPr>
              <a:t>הסיוע של הברון רוטשילד</a:t>
            </a:r>
            <a:endParaRPr b="1" sz="1600">
              <a:solidFill>
                <a:srgbClr val="1C4587"/>
              </a:solidFill>
            </a:endParaRPr>
          </a:p>
        </p:txBody>
      </p:sp>
      <p:graphicFrame>
        <p:nvGraphicFramePr>
          <p:cNvPr id="574" name="Google Shape;574;p90"/>
          <p:cNvGraphicFramePr/>
          <p:nvPr/>
        </p:nvGraphicFramePr>
        <p:xfrm>
          <a:off x="272725" y="869275"/>
          <a:ext cx="3000000" cy="3000000"/>
        </p:xfrm>
        <a:graphic>
          <a:graphicData uri="http://schemas.openxmlformats.org/drawingml/2006/table">
            <a:tbl>
              <a:tblPr>
                <a:noFill/>
                <a:tableStyleId>{01BA5C8E-B544-4B56-8A8C-12497D2B661C}</a:tableStyleId>
              </a:tblPr>
              <a:tblGrid>
                <a:gridCol w="5264375"/>
                <a:gridCol w="3367250"/>
              </a:tblGrid>
              <a:tr h="381000">
                <a:tc>
                  <a:txBody>
                    <a:bodyPr/>
                    <a:lstStyle/>
                    <a:p>
                      <a:pPr indent="0" lvl="0" marL="0" rtl="1" algn="ctr">
                        <a:lnSpc>
                          <a:spcPct val="115000"/>
                        </a:lnSpc>
                        <a:spcBef>
                          <a:spcPts val="0"/>
                        </a:spcBef>
                        <a:spcAft>
                          <a:spcPts val="0"/>
                        </a:spcAft>
                        <a:buNone/>
                      </a:pPr>
                      <a:r>
                        <a:rPr b="1" lang="en-GB" sz="1600">
                          <a:solidFill>
                            <a:srgbClr val="1C4587"/>
                          </a:solidFill>
                        </a:rPr>
                        <a:t>לשלילה</a:t>
                      </a:r>
                      <a:endParaRPr b="1" sz="1600">
                        <a:solidFill>
                          <a:srgbClr val="1C4587"/>
                        </a:solidFill>
                      </a:endParaRPr>
                    </a:p>
                  </a:txBody>
                  <a:tcPr marT="91425" marB="91425" marR="91425" marL="91425"/>
                </a:tc>
                <a:tc>
                  <a:txBody>
                    <a:bodyPr/>
                    <a:lstStyle/>
                    <a:p>
                      <a:pPr indent="0" lvl="0" marL="0" rtl="1" algn="ctr">
                        <a:lnSpc>
                          <a:spcPct val="115000"/>
                        </a:lnSpc>
                        <a:spcBef>
                          <a:spcPts val="0"/>
                        </a:spcBef>
                        <a:spcAft>
                          <a:spcPts val="0"/>
                        </a:spcAft>
                        <a:buNone/>
                      </a:pPr>
                      <a:r>
                        <a:rPr b="1" lang="en-GB" sz="1600">
                          <a:solidFill>
                            <a:srgbClr val="1C4587"/>
                          </a:solidFill>
                        </a:rPr>
                        <a:t>לחיוב</a:t>
                      </a:r>
                      <a:endParaRPr b="1" sz="1600">
                        <a:solidFill>
                          <a:srgbClr val="1C4587"/>
                        </a:solidFill>
                      </a:endParaRPr>
                    </a:p>
                  </a:txBody>
                  <a:tcPr marT="91425" marB="91425" marR="91425" marL="91425"/>
                </a:tc>
              </a:tr>
              <a:tr h="381000">
                <a:tc>
                  <a:txBody>
                    <a:bodyPr/>
                    <a:lstStyle/>
                    <a:p>
                      <a:pPr indent="0" lvl="0" marL="0" rtl="1" algn="r">
                        <a:lnSpc>
                          <a:spcPct val="115000"/>
                        </a:lnSpc>
                        <a:spcBef>
                          <a:spcPts val="0"/>
                        </a:spcBef>
                        <a:spcAft>
                          <a:spcPts val="0"/>
                        </a:spcAft>
                        <a:buNone/>
                      </a:pPr>
                      <a:r>
                        <a:rPr b="1" lang="en-GB" sz="1300">
                          <a:solidFill>
                            <a:schemeClr val="dk1"/>
                          </a:solidFill>
                        </a:rPr>
                        <a:t>תלות מוחלטת בפקידים והעדר עצמאות:</a:t>
                      </a:r>
                      <a:r>
                        <a:rPr lang="en-GB" sz="1300">
                          <a:solidFill>
                            <a:schemeClr val="dk1"/>
                          </a:solidFill>
                        </a:rPr>
                        <a:t> האיכרים איבדו את עצמאותם ונהפכו לתלויים לחלוטין בפקידים. משטר החסות של הברון רוטשילד גרם להתמרמרות גוברת במושבות ולמרידות במספר מושבות.</a:t>
                      </a:r>
                      <a:endParaRPr sz="1300"/>
                    </a:p>
                  </a:txBody>
                  <a:tcPr marT="91425" marB="91425" marR="91425" marL="91425"/>
                </a:tc>
                <a:tc>
                  <a:txBody>
                    <a:bodyPr/>
                    <a:lstStyle/>
                    <a:p>
                      <a:pPr indent="0" lvl="0" marL="0" rtl="1" algn="r">
                        <a:lnSpc>
                          <a:spcPct val="115000"/>
                        </a:lnSpc>
                        <a:spcBef>
                          <a:spcPts val="0"/>
                        </a:spcBef>
                        <a:spcAft>
                          <a:spcPts val="0"/>
                        </a:spcAft>
                        <a:buNone/>
                      </a:pPr>
                      <a:r>
                        <a:rPr b="1" lang="en-GB" sz="1300">
                          <a:solidFill>
                            <a:schemeClr val="dk1"/>
                          </a:solidFill>
                        </a:rPr>
                        <a:t>הצלת המושבות:</a:t>
                      </a:r>
                      <a:r>
                        <a:rPr lang="en-GB" sz="1300">
                          <a:solidFill>
                            <a:schemeClr val="dk1"/>
                          </a:solidFill>
                        </a:rPr>
                        <a:t> הסיוע של הברון רוטשילד הציל את המושבות מהתמוטטות כלכלית.</a:t>
                      </a:r>
                      <a:endParaRPr sz="1300"/>
                    </a:p>
                  </a:txBody>
                  <a:tcPr marT="91425" marB="91425" marR="91425" marL="91425"/>
                </a:tc>
              </a:tr>
              <a:tr h="381000">
                <a:tc>
                  <a:txBody>
                    <a:bodyPr/>
                    <a:lstStyle/>
                    <a:p>
                      <a:pPr indent="0" lvl="0" marL="0" rtl="1" algn="r">
                        <a:lnSpc>
                          <a:spcPct val="115000"/>
                        </a:lnSpc>
                        <a:spcBef>
                          <a:spcPts val="0"/>
                        </a:spcBef>
                        <a:spcAft>
                          <a:spcPts val="0"/>
                        </a:spcAft>
                        <a:buNone/>
                      </a:pPr>
                      <a:r>
                        <a:rPr b="1" lang="en-GB" sz="1300">
                          <a:solidFill>
                            <a:schemeClr val="dk1"/>
                          </a:solidFill>
                        </a:rPr>
                        <a:t>תשלום בהתאם למספר הנפשות: </a:t>
                      </a:r>
                      <a:r>
                        <a:rPr lang="en-GB" sz="1300">
                          <a:solidFill>
                            <a:schemeClr val="dk1"/>
                          </a:solidFill>
                        </a:rPr>
                        <a:t>הסיוע של הברון רוטשילד ניתן בהתאם למספר הנפשות ולא בהתאם לתפוקה כך לא היה לאיכרים תמריץ מיוחד לעבוד יותר.</a:t>
                      </a:r>
                      <a:endParaRPr sz="1300"/>
                    </a:p>
                  </a:txBody>
                  <a:tcPr marT="91425" marB="91425" marR="91425" marL="91425"/>
                </a:tc>
                <a:tc>
                  <a:txBody>
                    <a:bodyPr/>
                    <a:lstStyle/>
                    <a:p>
                      <a:pPr indent="0" lvl="0" marL="0" rtl="1" algn="r">
                        <a:lnSpc>
                          <a:spcPct val="115000"/>
                        </a:lnSpc>
                        <a:spcBef>
                          <a:spcPts val="0"/>
                        </a:spcBef>
                        <a:spcAft>
                          <a:spcPts val="0"/>
                        </a:spcAft>
                        <a:buNone/>
                      </a:pPr>
                      <a:r>
                        <a:rPr b="1" lang="en-GB" sz="1300">
                          <a:solidFill>
                            <a:schemeClr val="dk1"/>
                          </a:solidFill>
                        </a:rPr>
                        <a:t>שיפור רמת החיים של האיכרים: </a:t>
                      </a:r>
                      <a:r>
                        <a:rPr lang="en-GB" sz="1300">
                          <a:solidFill>
                            <a:schemeClr val="dk1"/>
                          </a:solidFill>
                        </a:rPr>
                        <a:t>הסיוע של הברון שיפר את מצבם של האיכרים בתחומי בריאות, חינוך ודת.</a:t>
                      </a:r>
                      <a:endParaRPr sz="1300"/>
                    </a:p>
                  </a:txBody>
                  <a:tcPr marT="91425" marB="91425" marR="91425" marL="91425"/>
                </a:tc>
              </a:tr>
              <a:tr h="381000">
                <a:tc>
                  <a:txBody>
                    <a:bodyPr/>
                    <a:lstStyle/>
                    <a:p>
                      <a:pPr indent="0" lvl="0" marL="0" rtl="1" algn="r">
                        <a:lnSpc>
                          <a:spcPct val="115000"/>
                        </a:lnSpc>
                        <a:spcBef>
                          <a:spcPts val="0"/>
                        </a:spcBef>
                        <a:spcAft>
                          <a:spcPts val="0"/>
                        </a:spcAft>
                        <a:buNone/>
                      </a:pPr>
                      <a:r>
                        <a:rPr b="1" lang="en-GB" sz="1300">
                          <a:solidFill>
                            <a:schemeClr val="dk1"/>
                          </a:solidFill>
                        </a:rPr>
                        <a:t>פגיעה בעיקרון העבודה העברית: </a:t>
                      </a:r>
                      <a:r>
                        <a:rPr lang="en-GB" sz="1300">
                          <a:solidFill>
                            <a:schemeClr val="dk1"/>
                          </a:solidFill>
                        </a:rPr>
                        <a:t>במסגרת משטר החסות של הברון רוטשילד הועסקו במושבות פועלים ושומרים ערבים, בניגוד לעקרון העבודה העברית.</a:t>
                      </a:r>
                      <a:br>
                        <a:rPr lang="en-GB" sz="1300">
                          <a:solidFill>
                            <a:schemeClr val="dk1"/>
                          </a:solidFill>
                        </a:rPr>
                      </a:br>
                      <a:endParaRPr sz="1300"/>
                    </a:p>
                  </a:txBody>
                  <a:tcPr marT="91425" marB="91425" marR="91425" marL="91425"/>
                </a:tc>
                <a:tc>
                  <a:txBody>
                    <a:bodyPr/>
                    <a:lstStyle/>
                    <a:p>
                      <a:pPr indent="0" lvl="0" marL="0" rtl="1" algn="r">
                        <a:lnSpc>
                          <a:spcPct val="115000"/>
                        </a:lnSpc>
                        <a:spcBef>
                          <a:spcPts val="0"/>
                        </a:spcBef>
                        <a:spcAft>
                          <a:spcPts val="0"/>
                        </a:spcAft>
                        <a:buNone/>
                      </a:pPr>
                      <a:r>
                        <a:rPr b="1" lang="en-GB" sz="1300">
                          <a:solidFill>
                            <a:schemeClr val="dk1"/>
                          </a:solidFill>
                        </a:rPr>
                        <a:t>רכישת קרקעות והקמת ישובים: </a:t>
                      </a:r>
                      <a:r>
                        <a:rPr lang="en-GB" sz="1300">
                          <a:solidFill>
                            <a:schemeClr val="dk1"/>
                          </a:solidFill>
                        </a:rPr>
                        <a:t>הברון רוטשילד רכש קרקעות בארץ ופעל להקמת ישובים חדשים ובכך תרם לחיזוק האחיזה היהודית בארץ.</a:t>
                      </a:r>
                      <a:endParaRPr sz="1300"/>
                    </a:p>
                  </a:txBody>
                  <a:tcPr marT="91425" marB="91425" marR="91425" marL="91425"/>
                </a:tc>
              </a:tr>
              <a:tr h="381000">
                <a:tc>
                  <a:txBody>
                    <a:bodyPr/>
                    <a:lstStyle/>
                    <a:p>
                      <a:pPr indent="0" lvl="0" marL="0" rtl="1" algn="r">
                        <a:lnSpc>
                          <a:spcPct val="115000"/>
                        </a:lnSpc>
                        <a:spcBef>
                          <a:spcPts val="0"/>
                        </a:spcBef>
                        <a:spcAft>
                          <a:spcPts val="0"/>
                        </a:spcAft>
                        <a:buNone/>
                      </a:pPr>
                      <a:r>
                        <a:rPr b="1" lang="en-GB" sz="1300">
                          <a:solidFill>
                            <a:schemeClr val="dk1"/>
                          </a:solidFill>
                        </a:rPr>
                        <a:t>תחושות קשות בקרב האיכרים: </a:t>
                      </a:r>
                      <a:r>
                        <a:rPr lang="en-GB" sz="1300">
                          <a:solidFill>
                            <a:schemeClr val="dk1"/>
                          </a:solidFill>
                        </a:rPr>
                        <a:t>בין הפקידים שניהלו את המושבות ובין האיכרים היו עימותים רבים. איכרים רבים טענו שהפקידים נוהגים עם המתיישבים בקשיחות ולא מתחשבים באיכרים. האיכרים גם טענו שפקידי הברון הגיעו ממערב אירופה מתייחסים ליהודים המזרח אירופים בזלזול ובהתנשאות. </a:t>
                      </a:r>
                      <a:endParaRPr sz="1300"/>
                    </a:p>
                  </a:txBody>
                  <a:tcPr marT="91425" marB="91425" marR="91425" marL="91425"/>
                </a:tc>
                <a:tc>
                  <a:txBody>
                    <a:bodyPr/>
                    <a:lstStyle/>
                    <a:p>
                      <a:pPr indent="0" lvl="0" marL="0" rtl="1" algn="r">
                        <a:lnSpc>
                          <a:spcPct val="115000"/>
                        </a:lnSpc>
                        <a:spcBef>
                          <a:spcPts val="0"/>
                        </a:spcBef>
                        <a:spcAft>
                          <a:spcPts val="0"/>
                        </a:spcAft>
                        <a:buNone/>
                      </a:pPr>
                      <a:r>
                        <a:t/>
                      </a:r>
                      <a:endParaRPr b="1" sz="1300">
                        <a:solidFill>
                          <a:schemeClr val="dk1"/>
                        </a:solidFill>
                      </a:endParaRPr>
                    </a:p>
                  </a:txBody>
                  <a:tcPr marT="91425" marB="91425" marR="91425" marL="91425"/>
                </a:tc>
              </a:tr>
            </a:tbl>
          </a:graphicData>
        </a:graphic>
      </p:graphicFrame>
      <p:pic>
        <p:nvPicPr>
          <p:cNvPr id="575" name="Google Shape;575;p90"/>
          <p:cNvPicPr preferRelativeResize="0"/>
          <p:nvPr/>
        </p:nvPicPr>
        <p:blipFill>
          <a:blip r:embed="rId3">
            <a:alphaModFix/>
          </a:blip>
          <a:stretch>
            <a:fillRect/>
          </a:stretch>
        </p:blipFill>
        <p:spPr>
          <a:xfrm>
            <a:off x="6252322" y="803775"/>
            <a:ext cx="559175" cy="556700"/>
          </a:xfrm>
          <a:prstGeom prst="rect">
            <a:avLst/>
          </a:prstGeom>
          <a:noFill/>
          <a:ln>
            <a:noFill/>
          </a:ln>
        </p:spPr>
      </p:pic>
      <p:pic>
        <p:nvPicPr>
          <p:cNvPr id="576" name="Google Shape;576;p90"/>
          <p:cNvPicPr preferRelativeResize="0"/>
          <p:nvPr/>
        </p:nvPicPr>
        <p:blipFill>
          <a:blip r:embed="rId4">
            <a:alphaModFix/>
          </a:blip>
          <a:stretch>
            <a:fillRect/>
          </a:stretch>
        </p:blipFill>
        <p:spPr>
          <a:xfrm>
            <a:off x="1814123" y="752998"/>
            <a:ext cx="658250" cy="658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91"/>
          <p:cNvSpPr txBox="1"/>
          <p:nvPr/>
        </p:nvSpPr>
        <p:spPr>
          <a:xfrm>
            <a:off x="304800" y="685800"/>
            <a:ext cx="8435700" cy="3000000"/>
          </a:xfrm>
          <a:prstGeom prst="rect">
            <a:avLst/>
          </a:prstGeom>
          <a:noFill/>
          <a:ln>
            <a:noFill/>
          </a:ln>
        </p:spPr>
        <p:txBody>
          <a:bodyPr anchorCtr="0" anchor="ctr" bIns="91425" lIns="91425" spcFirstLastPara="1" rIns="91425" wrap="square" tIns="91425">
            <a:noAutofit/>
          </a:bodyPr>
          <a:lstStyle/>
          <a:p>
            <a:pPr indent="0" lvl="0" marL="0" rtl="1" algn="ctr">
              <a:lnSpc>
                <a:spcPct val="150000"/>
              </a:lnSpc>
              <a:spcBef>
                <a:spcPts val="0"/>
              </a:spcBef>
              <a:spcAft>
                <a:spcPts val="0"/>
              </a:spcAft>
              <a:buNone/>
            </a:pPr>
            <a:r>
              <a:rPr b="1" lang="en-GB">
                <a:solidFill>
                  <a:srgbClr val="474747"/>
                </a:solidFill>
              </a:rPr>
              <a:t>עצמאות או חסות של הברון? שתי נקודות מבט</a:t>
            </a:r>
            <a:endParaRPr b="1">
              <a:solidFill>
                <a:srgbClr val="474747"/>
              </a:solidFill>
            </a:endParaRPr>
          </a:p>
          <a:p>
            <a:pPr indent="0" lvl="0" marL="0" rtl="1" algn="r">
              <a:lnSpc>
                <a:spcPct val="150000"/>
              </a:lnSpc>
              <a:spcBef>
                <a:spcPts val="0"/>
              </a:spcBef>
              <a:spcAft>
                <a:spcPts val="0"/>
              </a:spcAft>
              <a:buNone/>
            </a:pPr>
            <a:r>
              <a:rPr lang="en-GB">
                <a:solidFill>
                  <a:srgbClr val="4F4F4F"/>
                </a:solidFill>
              </a:rPr>
              <a:t>הסרטון מציג ויכוח דמיוני בין זוג נשוי מתקופת העלייה הראשונה בשאלה אם לחיות חיים עצמאיים במושבה, תוך התמודדות עם הקשיים הרבים, או לעבור לחיות תחת חסות הברון רוטשילד. השאלות העולות מהדיון עוסקות באופן בו יוגשם החלום הציוני בארץ ישראל.</a:t>
            </a:r>
            <a:endParaRPr>
              <a:solidFill>
                <a:srgbClr val="4F4F4F"/>
              </a:solidFill>
            </a:endParaRPr>
          </a:p>
          <a:p>
            <a:pPr indent="0" lvl="0" marL="0" rtl="1" algn="r">
              <a:lnSpc>
                <a:spcPct val="150000"/>
              </a:lnSpc>
              <a:spcBef>
                <a:spcPts val="0"/>
              </a:spcBef>
              <a:spcAft>
                <a:spcPts val="0"/>
              </a:spcAft>
              <a:buNone/>
            </a:pPr>
            <a:r>
              <a:t/>
            </a:r>
            <a:endParaRPr b="1">
              <a:solidFill>
                <a:srgbClr val="474747"/>
              </a:solidFill>
            </a:endParaRPr>
          </a:p>
          <a:p>
            <a:pPr indent="0" lvl="0" marL="0" rtl="1" algn="l">
              <a:lnSpc>
                <a:spcPct val="150000"/>
              </a:lnSpc>
              <a:spcBef>
                <a:spcPts val="0"/>
              </a:spcBef>
              <a:spcAft>
                <a:spcPts val="0"/>
              </a:spcAft>
              <a:buNone/>
            </a:pPr>
            <a:r>
              <a:rPr b="1" lang="en-GB" u="sng">
                <a:solidFill>
                  <a:schemeClr val="hlink"/>
                </a:solidFill>
                <a:hlinkClick r:id="rId3"/>
              </a:rPr>
              <a:t>http://toldotofakim.cet.ac.il/ShowItem.aspx?ItemID=9ddb0bf1-bc8e-4a89-9558-f19a245eff52&amp;lang=HEB</a:t>
            </a:r>
            <a:endParaRPr b="1">
              <a:solidFill>
                <a:srgbClr val="474747"/>
              </a:solidFill>
            </a:endParaRPr>
          </a:p>
          <a:p>
            <a:pPr indent="0" lvl="0" marL="0" rtl="1" algn="l">
              <a:lnSpc>
                <a:spcPct val="150000"/>
              </a:lnSpc>
              <a:spcBef>
                <a:spcPts val="0"/>
              </a:spcBef>
              <a:spcAft>
                <a:spcPts val="0"/>
              </a:spcAft>
              <a:buNone/>
            </a:pPr>
            <a:r>
              <a:t/>
            </a:r>
            <a:endParaRPr b="1">
              <a:solidFill>
                <a:srgbClr val="474747"/>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pic>
        <p:nvPicPr>
          <p:cNvPr id="586" name="Google Shape;586;p92"/>
          <p:cNvPicPr preferRelativeResize="0"/>
          <p:nvPr/>
        </p:nvPicPr>
        <p:blipFill>
          <a:blip r:embed="rId3">
            <a:alphaModFix/>
          </a:blip>
          <a:stretch>
            <a:fillRect/>
          </a:stretch>
        </p:blipFill>
        <p:spPr>
          <a:xfrm>
            <a:off x="1752600" y="457200"/>
            <a:ext cx="4838700" cy="3552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3"/>
          <p:cNvSpPr txBox="1"/>
          <p:nvPr/>
        </p:nvSpPr>
        <p:spPr>
          <a:xfrm>
            <a:off x="391350" y="-8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המשרד הארץ-ישראלי של ההסתדרות הציונית</a:t>
            </a:r>
            <a:endParaRPr b="1" sz="1600">
              <a:solidFill>
                <a:srgbClr val="1C4587"/>
              </a:solidFill>
            </a:endParaRPr>
          </a:p>
        </p:txBody>
      </p:sp>
      <p:sp>
        <p:nvSpPr>
          <p:cNvPr id="592" name="Google Shape;592;p93"/>
          <p:cNvSpPr txBox="1"/>
          <p:nvPr/>
        </p:nvSpPr>
        <p:spPr>
          <a:xfrm>
            <a:off x="391350" y="744425"/>
            <a:ext cx="8428800" cy="43947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lang="en-GB">
                <a:solidFill>
                  <a:schemeClr val="dk1"/>
                </a:solidFill>
              </a:rPr>
              <a:t>לאחר מותו של הרצל (1904) החלה התנועה הציונית להשקיע מאמצים גדולים בפעילות מעשית בארץ ישראל: עלייה והקמת ישובים. לשם כך הוקם בשנת 1908 המשרד הארץ-ישראלי של ההסתדרות הציונית.  בראשו עמד ד"ר ארתור רופין.</a:t>
            </a:r>
            <a:endParaRPr>
              <a:solidFill>
                <a:schemeClr val="dk1"/>
              </a:solidFill>
            </a:endParaRPr>
          </a:p>
          <a:p>
            <a:pPr indent="0" lvl="0" marL="0" rtl="1" algn="ctr">
              <a:lnSpc>
                <a:spcPct val="150000"/>
              </a:lnSpc>
              <a:spcBef>
                <a:spcPts val="300"/>
              </a:spcBef>
              <a:spcAft>
                <a:spcPts val="0"/>
              </a:spcAft>
              <a:buNone/>
            </a:pPr>
            <a:r>
              <a:rPr b="1" lang="en-GB">
                <a:solidFill>
                  <a:schemeClr val="dk1"/>
                </a:solidFill>
              </a:rPr>
              <a:t>המטרה</a:t>
            </a:r>
            <a:r>
              <a:rPr lang="en-GB">
                <a:solidFill>
                  <a:schemeClr val="dk1"/>
                </a:solidFill>
              </a:rPr>
              <a:t>: </a:t>
            </a:r>
            <a:endParaRPr>
              <a:solidFill>
                <a:schemeClr val="dk1"/>
              </a:solidFill>
            </a:endParaRPr>
          </a:p>
          <a:p>
            <a:pPr indent="0" lvl="0" marL="0" rtl="1" algn="ctr">
              <a:lnSpc>
                <a:spcPct val="150000"/>
              </a:lnSpc>
              <a:spcBef>
                <a:spcPts val="300"/>
              </a:spcBef>
              <a:spcAft>
                <a:spcPts val="0"/>
              </a:spcAft>
              <a:buNone/>
            </a:pPr>
            <a:r>
              <a:rPr lang="en-GB">
                <a:solidFill>
                  <a:schemeClr val="dk1"/>
                </a:solidFill>
              </a:rPr>
              <a:t>חיזוק ופיתוח ההתיישבות היהודית בארץ ישראל על ידי רכישת אדמות, יישובן ותמיכה ביישובים קיימים.</a:t>
            </a:r>
            <a:endParaRPr>
              <a:solidFill>
                <a:schemeClr val="dk1"/>
              </a:solidFill>
            </a:endParaRPr>
          </a:p>
          <a:p>
            <a:pPr indent="0" lvl="0" marL="0" rtl="1" algn="ctr">
              <a:lnSpc>
                <a:spcPct val="150000"/>
              </a:lnSpc>
              <a:spcBef>
                <a:spcPts val="300"/>
              </a:spcBef>
              <a:spcAft>
                <a:spcPts val="0"/>
              </a:spcAft>
              <a:buNone/>
            </a:pPr>
            <a:r>
              <a:rPr b="1" lang="en-GB">
                <a:solidFill>
                  <a:schemeClr val="dk1"/>
                </a:solidFill>
              </a:rPr>
              <a:t>הפעולות</a:t>
            </a:r>
            <a:r>
              <a:rPr lang="en-GB">
                <a:solidFill>
                  <a:schemeClr val="dk1"/>
                </a:solidFill>
              </a:rPr>
              <a:t>:</a:t>
            </a:r>
            <a:endParaRPr>
              <a:solidFill>
                <a:schemeClr val="dk1"/>
              </a:solidFill>
            </a:endParaRPr>
          </a:p>
          <a:p>
            <a:pPr indent="0" lvl="0" marL="0" rtl="1" algn="r">
              <a:lnSpc>
                <a:spcPct val="150000"/>
              </a:lnSpc>
              <a:spcBef>
                <a:spcPts val="300"/>
              </a:spcBef>
              <a:spcAft>
                <a:spcPts val="0"/>
              </a:spcAft>
              <a:buNone/>
            </a:pPr>
            <a:r>
              <a:rPr lang="en-GB">
                <a:solidFill>
                  <a:schemeClr val="dk1"/>
                </a:solidFill>
              </a:rPr>
              <a:t>1. </a:t>
            </a:r>
            <a:r>
              <a:rPr lang="en-GB" u="sng">
                <a:solidFill>
                  <a:schemeClr val="dk1"/>
                </a:solidFill>
              </a:rPr>
              <a:t>רכישת קרקעות</a:t>
            </a:r>
            <a:endParaRPr u="sng">
              <a:solidFill>
                <a:schemeClr val="dk1"/>
              </a:solidFill>
            </a:endParaRPr>
          </a:p>
          <a:p>
            <a:pPr indent="0" lvl="0" marL="0" rtl="1" algn="just">
              <a:lnSpc>
                <a:spcPct val="150000"/>
              </a:lnSpc>
              <a:spcBef>
                <a:spcPts val="300"/>
              </a:spcBef>
              <a:spcAft>
                <a:spcPts val="0"/>
              </a:spcAft>
              <a:buNone/>
            </a:pPr>
            <a:r>
              <a:rPr lang="en-GB">
                <a:solidFill>
                  <a:schemeClr val="dk1"/>
                </a:solidFill>
              </a:rPr>
              <a:t>המשרד רכש קרקעות והכשירן להקמת ישובים חדשים. המשרד גם חיזק ישובים קיימים. המשרד הארץ ישראלי פעל כדי ליצור רצף של ישובים יהודים.</a:t>
            </a:r>
            <a:br>
              <a:rPr lang="en-GB">
                <a:solidFill>
                  <a:schemeClr val="dk1"/>
                </a:solidFill>
              </a:rPr>
            </a:br>
            <a:r>
              <a:rPr lang="en-GB">
                <a:solidFill>
                  <a:schemeClr val="dk1"/>
                </a:solidFill>
              </a:rPr>
              <a:t>2. </a:t>
            </a:r>
            <a:r>
              <a:rPr lang="en-GB" u="sng">
                <a:solidFill>
                  <a:schemeClr val="dk1"/>
                </a:solidFill>
              </a:rPr>
              <a:t>הכשרה חקלאית</a:t>
            </a:r>
            <a:endParaRPr u="sng">
              <a:solidFill>
                <a:schemeClr val="dk1"/>
              </a:solidFill>
            </a:endParaRPr>
          </a:p>
          <a:p>
            <a:pPr indent="0" lvl="0" marL="0" rtl="1" algn="just">
              <a:lnSpc>
                <a:spcPct val="150000"/>
              </a:lnSpc>
              <a:spcBef>
                <a:spcPts val="300"/>
              </a:spcBef>
              <a:spcAft>
                <a:spcPts val="0"/>
              </a:spcAft>
              <a:buNone/>
            </a:pPr>
            <a:r>
              <a:rPr lang="en-GB">
                <a:solidFill>
                  <a:schemeClr val="dk1"/>
                </a:solidFill>
              </a:rPr>
              <a:t>המשרד הקים חוות לאומיות חקלאיות שנועדו להכשיר צעירים לעבודה חקלאית.</a:t>
            </a:r>
            <a:br>
              <a:rPr lang="en-GB">
                <a:solidFill>
                  <a:schemeClr val="dk1"/>
                </a:solidFill>
              </a:rPr>
            </a:br>
            <a:r>
              <a:rPr lang="en-GB">
                <a:solidFill>
                  <a:schemeClr val="dk1"/>
                </a:solidFill>
              </a:rPr>
              <a:t>3. </a:t>
            </a:r>
            <a:r>
              <a:rPr lang="en-GB" u="sng">
                <a:solidFill>
                  <a:schemeClr val="dk1"/>
                </a:solidFill>
              </a:rPr>
              <a:t>סיוע בהקמת העיר תל אביב ובפיתוחה</a:t>
            </a:r>
            <a:r>
              <a:rPr lang="en-GB">
                <a:solidFill>
                  <a:schemeClr val="dk1"/>
                </a:solidFill>
              </a:rPr>
              <a:t> תוך מתן עזרה כספית למתיישבים.</a:t>
            </a:r>
            <a:br>
              <a:rPr lang="en-GB">
                <a:solidFill>
                  <a:schemeClr val="dk1"/>
                </a:solidFill>
              </a:rPr>
            </a:br>
            <a:r>
              <a:rPr lang="en-GB">
                <a:solidFill>
                  <a:schemeClr val="dk1"/>
                </a:solidFill>
              </a:rPr>
              <a:t>4. </a:t>
            </a:r>
            <a:r>
              <a:rPr lang="en-GB" u="sng">
                <a:solidFill>
                  <a:schemeClr val="dk1"/>
                </a:solidFill>
              </a:rPr>
              <a:t>התיישבות פועלים</a:t>
            </a:r>
            <a:endParaRPr u="sng">
              <a:solidFill>
                <a:schemeClr val="dk1"/>
              </a:solidFill>
            </a:endParaRPr>
          </a:p>
          <a:p>
            <a:pPr indent="0" lvl="0" marL="0" rtl="1" algn="just">
              <a:lnSpc>
                <a:spcPct val="150000"/>
              </a:lnSpc>
              <a:spcBef>
                <a:spcPts val="300"/>
              </a:spcBef>
              <a:spcAft>
                <a:spcPts val="300"/>
              </a:spcAft>
              <a:buNone/>
            </a:pPr>
            <a:r>
              <a:rPr lang="en-GB">
                <a:solidFill>
                  <a:schemeClr val="dk1"/>
                </a:solidFill>
              </a:rPr>
              <a:t>המשרד הארץ-ישראל יזם התיישבות פועלים על אדמה לאומית שרכשה קק"ל. כך הוקמו חוות כנרת ודגניה.</a:t>
            </a:r>
            <a:endParaRPr/>
          </a:p>
        </p:txBody>
      </p:sp>
      <p:pic>
        <p:nvPicPr>
          <p:cNvPr id="593" name="Google Shape;593;p93"/>
          <p:cNvPicPr preferRelativeResize="0"/>
          <p:nvPr/>
        </p:nvPicPr>
        <p:blipFill>
          <a:blip r:embed="rId3">
            <a:alphaModFix/>
          </a:blip>
          <a:stretch>
            <a:fillRect/>
          </a:stretch>
        </p:blipFill>
        <p:spPr>
          <a:xfrm>
            <a:off x="238298" y="102450"/>
            <a:ext cx="525477" cy="574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94"/>
          <p:cNvPicPr preferRelativeResize="0"/>
          <p:nvPr/>
        </p:nvPicPr>
        <p:blipFill>
          <a:blip r:embed="rId3">
            <a:alphaModFix/>
          </a:blip>
          <a:stretch>
            <a:fillRect/>
          </a:stretch>
        </p:blipFill>
        <p:spPr>
          <a:xfrm>
            <a:off x="1905000" y="152400"/>
            <a:ext cx="4752975" cy="4591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5"/>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תחום התרבות- תחיית השפה העברית</a:t>
            </a:r>
            <a:endParaRPr b="1" sz="1600">
              <a:solidFill>
                <a:srgbClr val="1C4587"/>
              </a:solidFill>
            </a:endParaRPr>
          </a:p>
        </p:txBody>
      </p:sp>
      <p:sp>
        <p:nvSpPr>
          <p:cNvPr id="604" name="Google Shape;604;p95"/>
          <p:cNvSpPr txBox="1"/>
          <p:nvPr/>
        </p:nvSpPr>
        <p:spPr>
          <a:xfrm>
            <a:off x="2488500" y="775500"/>
            <a:ext cx="6521700" cy="4394700"/>
          </a:xfrm>
          <a:prstGeom prst="rect">
            <a:avLst/>
          </a:prstGeom>
          <a:noFill/>
          <a:ln>
            <a:noFill/>
          </a:ln>
        </p:spPr>
        <p:txBody>
          <a:bodyPr anchorCtr="0" anchor="ctr" bIns="91425" lIns="91425" spcFirstLastPara="1" rIns="91425" wrap="square" tIns="91425">
            <a:noAutofit/>
          </a:bodyPr>
          <a:lstStyle/>
          <a:p>
            <a:pPr indent="0" lvl="0" marL="0" rtl="1" algn="r">
              <a:lnSpc>
                <a:spcPct val="200000"/>
              </a:lnSpc>
              <a:spcBef>
                <a:spcPts val="0"/>
              </a:spcBef>
              <a:spcAft>
                <a:spcPts val="0"/>
              </a:spcAft>
              <a:buNone/>
            </a:pPr>
            <a:r>
              <a:rPr b="1" lang="en-GB" sz="1600">
                <a:solidFill>
                  <a:schemeClr val="dk1"/>
                </a:solidFill>
              </a:rPr>
              <a:t>אליעזר בן יהודה מחייה השפה העברית:</a:t>
            </a:r>
            <a:endParaRPr b="1" sz="1600">
              <a:solidFill>
                <a:schemeClr val="dk1"/>
              </a:solidFill>
            </a:endParaRPr>
          </a:p>
          <a:p>
            <a:pPr indent="0" lvl="0" marL="0" rtl="1" algn="just">
              <a:lnSpc>
                <a:spcPct val="200000"/>
              </a:lnSpc>
              <a:spcBef>
                <a:spcPts val="0"/>
              </a:spcBef>
              <a:spcAft>
                <a:spcPts val="0"/>
              </a:spcAft>
              <a:buNone/>
            </a:pPr>
            <a:r>
              <a:rPr lang="en-GB" sz="1600">
                <a:solidFill>
                  <a:schemeClr val="dk1"/>
                </a:solidFill>
              </a:rPr>
              <a:t>האיש שעשה יותר מכל לתחיית השפה העברית כדי להפוך אותה לשפת דיבור יום יומית היה אליעזר בן יהודה. </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הוא עלה ארצה בזמן העלייה הראשונה והקים את הבית העברי הראשון בו הותר לדבר רק עברית. </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הוא נלחם בעיתונות המקומית ובאוכלוסייה הדתית שלא עשו שימוש בעברית וייסד עיתונים בעברית.</a:t>
            </a:r>
            <a:endParaRPr sz="1600">
              <a:solidFill>
                <a:schemeClr val="dk1"/>
              </a:solidFill>
            </a:endParaRPr>
          </a:p>
          <a:p>
            <a:pPr indent="0" lvl="0" marL="0" rtl="1" algn="just">
              <a:lnSpc>
                <a:spcPct val="200000"/>
              </a:lnSpc>
              <a:spcBef>
                <a:spcPts val="0"/>
              </a:spcBef>
              <a:spcAft>
                <a:spcPts val="300"/>
              </a:spcAft>
              <a:buNone/>
            </a:pPr>
            <a:r>
              <a:t/>
            </a:r>
            <a:endParaRPr sz="1600">
              <a:solidFill>
                <a:schemeClr val="dk1"/>
              </a:solidFill>
            </a:endParaRPr>
          </a:p>
        </p:txBody>
      </p:sp>
      <p:pic>
        <p:nvPicPr>
          <p:cNvPr id="605" name="Google Shape;605;p95"/>
          <p:cNvPicPr preferRelativeResize="0"/>
          <p:nvPr/>
        </p:nvPicPr>
        <p:blipFill>
          <a:blip r:embed="rId3">
            <a:alphaModFix/>
          </a:blip>
          <a:stretch>
            <a:fillRect/>
          </a:stretch>
        </p:blipFill>
        <p:spPr>
          <a:xfrm>
            <a:off x="152400" y="1134000"/>
            <a:ext cx="2183700" cy="1819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96"/>
          <p:cNvSpPr txBox="1"/>
          <p:nvPr/>
        </p:nvSpPr>
        <p:spPr>
          <a:xfrm>
            <a:off x="6199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תרומתו של אליעזר בן יהודה לתחיית השפה העיברית</a:t>
            </a:r>
            <a:endParaRPr b="1" sz="1600">
              <a:solidFill>
                <a:srgbClr val="1C4587"/>
              </a:solidFill>
            </a:endParaRPr>
          </a:p>
        </p:txBody>
      </p:sp>
      <p:sp>
        <p:nvSpPr>
          <p:cNvPr id="611" name="Google Shape;611;p96"/>
          <p:cNvSpPr txBox="1"/>
          <p:nvPr/>
        </p:nvSpPr>
        <p:spPr>
          <a:xfrm>
            <a:off x="161500" y="775500"/>
            <a:ext cx="8848800" cy="43947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lang="en-GB" sz="1700">
                <a:solidFill>
                  <a:schemeClr val="dk1"/>
                </a:solidFill>
              </a:rPr>
              <a:t>1. יסוד "ועד הלשון העברית": במסגרת זו הוא ישב עם חבריו ויחד הם המציאו וחידשו מילים בעברית.</a:t>
            </a:r>
            <a:br>
              <a:rPr lang="en-GB" sz="1700">
                <a:solidFill>
                  <a:schemeClr val="dk1"/>
                </a:solidFill>
              </a:rPr>
            </a:br>
            <a:r>
              <a:rPr lang="en-GB" sz="1700">
                <a:solidFill>
                  <a:schemeClr val="dk1"/>
                </a:solidFill>
              </a:rPr>
              <a:t>2. מילון הלשון העברית: בן יהודה פרסם כרכים רבים של מילון זה שבמסגרתו חודשו מילים.</a:t>
            </a:r>
            <a:br>
              <a:rPr lang="en-GB" sz="1700">
                <a:solidFill>
                  <a:schemeClr val="dk1"/>
                </a:solidFill>
              </a:rPr>
            </a:br>
            <a:r>
              <a:rPr lang="en-GB" sz="1700">
                <a:solidFill>
                  <a:schemeClr val="dk1"/>
                </a:solidFill>
              </a:rPr>
              <a:t>3. בן יהודה הוציא לאור עיתונים עבריים והפיץ בהם את דעותיו ואת המלים החדשות שהמציא.</a:t>
            </a:r>
            <a:br>
              <a:rPr lang="en-GB" sz="1700">
                <a:solidFill>
                  <a:schemeClr val="dk1"/>
                </a:solidFill>
              </a:rPr>
            </a:br>
            <a:r>
              <a:rPr lang="en-GB" sz="1700">
                <a:solidFill>
                  <a:schemeClr val="dk1"/>
                </a:solidFill>
              </a:rPr>
              <a:t>מטרת חידוש המילים הייתה הפיכת העברית לשפה חיה ומדוברת בה יוכלו היהודים להשתמש בחיים היומיומיים.</a:t>
            </a:r>
            <a:br>
              <a:rPr lang="en-GB" sz="1700">
                <a:solidFill>
                  <a:schemeClr val="dk1"/>
                </a:solidFill>
              </a:rPr>
            </a:br>
            <a:br>
              <a:rPr lang="en-GB" sz="1700">
                <a:solidFill>
                  <a:schemeClr val="dk1"/>
                </a:solidFill>
              </a:rPr>
            </a:br>
            <a:r>
              <a:rPr lang="en-GB" sz="1700">
                <a:solidFill>
                  <a:schemeClr val="dk1"/>
                </a:solidFill>
              </a:rPr>
              <a:t>תחיית השפה העברית הייתה בעלת חשיבות גדולה לתנועה הציונית מכיוון שהיא יצרה שפת לאומית ייחודית לעם היהודי שמקורה בתנ"ך. העברית סייעה באיחוד הלאום ובהפצת הציונות.</a:t>
            </a:r>
            <a:endParaRPr sz="1700">
              <a:solidFill>
                <a:schemeClr val="dk1"/>
              </a:solidFill>
            </a:endParaRPr>
          </a:p>
        </p:txBody>
      </p:sp>
      <p:pic>
        <p:nvPicPr>
          <p:cNvPr id="612" name="Google Shape;612;p96"/>
          <p:cNvPicPr preferRelativeResize="0"/>
          <p:nvPr/>
        </p:nvPicPr>
        <p:blipFill>
          <a:blip r:embed="rId3">
            <a:alphaModFix/>
          </a:blip>
          <a:stretch>
            <a:fillRect/>
          </a:stretch>
        </p:blipFill>
        <p:spPr>
          <a:xfrm>
            <a:off x="59225" y="143700"/>
            <a:ext cx="1239075" cy="1032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7"/>
          <p:cNvSpPr txBox="1"/>
          <p:nvPr/>
        </p:nvSpPr>
        <p:spPr>
          <a:xfrm>
            <a:off x="1676400" y="0"/>
            <a:ext cx="4354500" cy="3000000"/>
          </a:xfrm>
          <a:prstGeom prst="rect">
            <a:avLst/>
          </a:prstGeom>
          <a:noFill/>
          <a:ln>
            <a:noFill/>
          </a:ln>
        </p:spPr>
        <p:txBody>
          <a:bodyPr anchorCtr="0" anchor="ctr" bIns="91425" lIns="91425" spcFirstLastPara="1" rIns="91425" wrap="square" tIns="91425">
            <a:noAutofit/>
          </a:bodyPr>
          <a:lstStyle/>
          <a:p>
            <a:pPr indent="0" lvl="0" marL="0" rtl="1" algn="r">
              <a:spcBef>
                <a:spcPts val="0"/>
              </a:spcBef>
              <a:spcAft>
                <a:spcPts val="0"/>
              </a:spcAft>
              <a:buNone/>
            </a:pPr>
            <a:r>
              <a:rPr lang="en-GB"/>
              <a:t>השיר אליעזר בן יהודה, כולל המילים:</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https://www.youtube.com/watch?v=kTs9xsYYZgg</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8"/>
          <p:cNvSpPr txBox="1"/>
          <p:nvPr/>
        </p:nvSpPr>
        <p:spPr>
          <a:xfrm>
            <a:off x="391350" y="675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הקמת הסתדרות המורים ומסגרות חינוכיות עבריות </a:t>
            </a:r>
            <a:r>
              <a:rPr b="1" lang="en-GB" sz="2400">
                <a:solidFill>
                  <a:srgbClr val="4A86E8"/>
                </a:solidFill>
              </a:rPr>
              <a:t>בארץ ישראל</a:t>
            </a:r>
            <a:endParaRPr b="1" sz="1600">
              <a:solidFill>
                <a:srgbClr val="1C4587"/>
              </a:solidFill>
            </a:endParaRPr>
          </a:p>
        </p:txBody>
      </p:sp>
      <p:sp>
        <p:nvSpPr>
          <p:cNvPr id="623" name="Google Shape;623;p98"/>
          <p:cNvSpPr txBox="1"/>
          <p:nvPr/>
        </p:nvSpPr>
        <p:spPr>
          <a:xfrm>
            <a:off x="460825" y="706725"/>
            <a:ext cx="8475000" cy="42348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b="1" lang="en-GB">
                <a:solidFill>
                  <a:schemeClr val="dk1"/>
                </a:solidFill>
              </a:rPr>
              <a:t>1. הסתדרות המורים- 1903</a:t>
            </a:r>
            <a:r>
              <a:rPr lang="en-GB">
                <a:solidFill>
                  <a:schemeClr val="dk1"/>
                </a:solidFill>
              </a:rPr>
              <a:t> </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מטרתה: לאגד את המורים העברים בארץ ולסייע להם במאבק להשלטת השפה העברית במוסדות החינוך. </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הסתדרות המורים פיתחה תכניות לימודים וחומרי למידה בעברית.</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ההסתדרות חיזקה את מעמד המורה וסייעה למאבק תומכי העברית ב"מלחמת השפות".</a:t>
            </a:r>
            <a:endParaRPr>
              <a:solidFill>
                <a:schemeClr val="dk1"/>
              </a:solidFill>
            </a:endParaRPr>
          </a:p>
          <a:p>
            <a:pPr indent="0" lvl="0" marL="0" marR="0" rtl="1" algn="just">
              <a:lnSpc>
                <a:spcPct val="150000"/>
              </a:lnSpc>
              <a:spcBef>
                <a:spcPts val="0"/>
              </a:spcBef>
              <a:spcAft>
                <a:spcPts val="0"/>
              </a:spcAft>
              <a:buNone/>
            </a:pPr>
            <a:r>
              <a:rPr b="1" lang="en-GB">
                <a:solidFill>
                  <a:schemeClr val="dk1"/>
                </a:solidFill>
              </a:rPr>
              <a:t>2. גן עברי ראשון ובית ספר עברי ראשון בראשון לציון. </a:t>
            </a:r>
            <a:endParaRPr b="1">
              <a:solidFill>
                <a:schemeClr val="dk1"/>
              </a:solidFill>
            </a:endParaRPr>
          </a:p>
          <a:p>
            <a:pPr indent="0" lvl="0" marL="0" marR="0" rtl="1" algn="just">
              <a:lnSpc>
                <a:spcPct val="150000"/>
              </a:lnSpc>
              <a:spcBef>
                <a:spcPts val="0"/>
              </a:spcBef>
              <a:spcAft>
                <a:spcPts val="0"/>
              </a:spcAft>
              <a:buNone/>
            </a:pPr>
            <a:r>
              <a:rPr lang="en-GB">
                <a:solidFill>
                  <a:schemeClr val="dk1"/>
                </a:solidFill>
              </a:rPr>
              <a:t>שפת ההוראה בגן ובבית הספר בכל המקצועות- עברית.</a:t>
            </a:r>
            <a:endParaRPr>
              <a:solidFill>
                <a:schemeClr val="dk1"/>
              </a:solidFill>
            </a:endParaRPr>
          </a:p>
          <a:p>
            <a:pPr indent="0" lvl="0" marL="0" rtl="1" algn="just">
              <a:lnSpc>
                <a:spcPct val="150000"/>
              </a:lnSpc>
              <a:spcBef>
                <a:spcPts val="0"/>
              </a:spcBef>
              <a:spcAft>
                <a:spcPts val="0"/>
              </a:spcAft>
              <a:buNone/>
            </a:pPr>
            <a:r>
              <a:rPr b="1" lang="en-GB">
                <a:solidFill>
                  <a:schemeClr val="dk1"/>
                </a:solidFill>
              </a:rPr>
              <a:t>3. הגימנסיה העברית "הרצליה" </a:t>
            </a:r>
            <a:endParaRPr b="1">
              <a:solidFill>
                <a:schemeClr val="dk1"/>
              </a:solidFill>
            </a:endParaRPr>
          </a:p>
          <a:p>
            <a:pPr indent="0" lvl="0" marL="0" rtl="1" algn="just">
              <a:lnSpc>
                <a:spcPct val="150000"/>
              </a:lnSpc>
              <a:spcBef>
                <a:spcPts val="0"/>
              </a:spcBef>
              <a:spcAft>
                <a:spcPts val="0"/>
              </a:spcAft>
              <a:buNone/>
            </a:pPr>
            <a:r>
              <a:rPr lang="en-GB">
                <a:solidFill>
                  <a:schemeClr val="dk1"/>
                </a:solidFill>
              </a:rPr>
              <a:t>הוקמה </a:t>
            </a:r>
            <a:r>
              <a:rPr lang="en-GB">
                <a:solidFill>
                  <a:schemeClr val="dk1"/>
                </a:solidFill>
              </a:rPr>
              <a:t>ב-1906 ביפו ובהמשך עברה לתל אביב. </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בגימנסיה למדו תלמידים מארץ-ישראל וגם תלמידים יהודים מרוסיה, שהוריהם רצו להקנות להם חינוך עברי- לאומי.</a:t>
            </a:r>
            <a:endParaRPr>
              <a:solidFill>
                <a:schemeClr val="dk1"/>
              </a:solidFill>
            </a:endParaRPr>
          </a:p>
          <a:p>
            <a:pPr indent="0" lvl="0" marL="0" rtl="1" algn="just">
              <a:lnSpc>
                <a:spcPct val="150000"/>
              </a:lnSpc>
              <a:spcBef>
                <a:spcPts val="0"/>
              </a:spcBef>
              <a:spcAft>
                <a:spcPts val="0"/>
              </a:spcAft>
              <a:buNone/>
            </a:pPr>
            <a:r>
              <a:rPr b="1" lang="en-GB">
                <a:solidFill>
                  <a:schemeClr val="dk1"/>
                </a:solidFill>
              </a:rPr>
              <a:t>4. "בצלאל"</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הוקם ב-1906, בית ספר לאומנויות בירושלים. </a:t>
            </a:r>
            <a:endParaRPr>
              <a:solidFill>
                <a:schemeClr val="dk1"/>
              </a:solidFill>
            </a:endParaRPr>
          </a:p>
          <a:p>
            <a:pPr indent="0" lvl="0" marL="0" rtl="1" algn="just">
              <a:lnSpc>
                <a:spcPct val="150000"/>
              </a:lnSpc>
              <a:spcBef>
                <a:spcPts val="0"/>
              </a:spcBef>
              <a:spcAft>
                <a:spcPts val="0"/>
              </a:spcAft>
              <a:buNone/>
            </a:pPr>
            <a:r>
              <a:rPr lang="en-GB">
                <a:solidFill>
                  <a:schemeClr val="dk1"/>
                </a:solidFill>
              </a:rPr>
              <a:t>בבית הספר למדו צעירים יהודים מאירופה  ומארץ ישראל. בית ספר שם גדש על אומנות בעלת מסר ציוני וסייע בטיפוח התודעה הלאומית.</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9"/>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מלחמת השפות - "ריב הלשונות"</a:t>
            </a:r>
            <a:endParaRPr b="1" sz="1600">
              <a:solidFill>
                <a:srgbClr val="1C4587"/>
              </a:solidFill>
            </a:endParaRPr>
          </a:p>
        </p:txBody>
      </p:sp>
      <p:sp>
        <p:nvSpPr>
          <p:cNvPr id="629" name="Google Shape;629;p99"/>
          <p:cNvSpPr txBox="1"/>
          <p:nvPr/>
        </p:nvSpPr>
        <p:spPr>
          <a:xfrm>
            <a:off x="643550" y="775500"/>
            <a:ext cx="7680900" cy="43947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lang="en-GB" sz="1200">
                <a:solidFill>
                  <a:schemeClr val="dk1"/>
                </a:solidFill>
              </a:rPr>
              <a:t>הוויכוח</a:t>
            </a:r>
            <a:r>
              <a:rPr lang="en-GB" sz="1200">
                <a:solidFill>
                  <a:schemeClr val="dk1"/>
                </a:solidFill>
              </a:rPr>
              <a:t> הגדול שהתעורר ביישוב בנוגע לשפה שבאמצעותה ידברו וילמדו, זכה לכינוי "מלחמת השפות" או "ריב הלשונות". </a:t>
            </a:r>
            <a:endParaRPr sz="1200">
              <a:solidFill>
                <a:schemeClr val="dk1"/>
              </a:solidFill>
            </a:endParaRPr>
          </a:p>
          <a:p>
            <a:pPr indent="0" lvl="0" marL="0" rtl="1" algn="r">
              <a:lnSpc>
                <a:spcPct val="150000"/>
              </a:lnSpc>
              <a:spcBef>
                <a:spcPts val="0"/>
              </a:spcBef>
              <a:spcAft>
                <a:spcPts val="0"/>
              </a:spcAft>
              <a:buNone/>
            </a:pPr>
            <a:r>
              <a:rPr lang="en-GB" sz="1200">
                <a:solidFill>
                  <a:schemeClr val="dk1"/>
                </a:solidFill>
              </a:rPr>
              <a:t>בשנת 1913, שנה לאחר הנחת אבן הפינה לטכניון, פרץ ויכוח קשה על שפת ההוראה בטכניון: האם תהיה שפת ההוראה גרמנית – או עברית? הבעיה הייתה קשה במיוחד משום שהטכניון היה המוסד הראשון בארץ להשכלה גבוהה, ונוסף על כך – הוא נועד ללימודים בתחום המדע והטכנולוגיה. אגודת "עזרה ליהודי גרמניה", שיזמה והקימה את הטכניון, החליטה כי המדע והטכנולוגיה מבוססים על מונחים מקצועיים מיוחדים ועל ספרות מקצועית, ולכן שפת ההוראה בטכניון חייבת להיות גרמנית, משום שהשפה העברית דלה מכדי לשמש כשפת הוראה בלימודי טכניקה ומדע. רבים בקרב הציבור היהודי בארץ התנגדו לעמדה של אגודת "עזרה", וראו בהחלטתה נסיגה חמורה מן הרעיון הציוני. הנהגת היישוב היהודי בארץ החליטה לצאת למאבק, וערכה אסיפות מחאה כנגד ההחלטה של אגודת "עזרה". בהנהגת הסתדרות המורים, תלמידים רבים בבתי ספר ובמוסדות חינוך של "עזרה" פתחו בשביתה. המורים בבתי הספר של חברת "עזרה" בארץ התפטרו מעבודתם, הורים לא שלחו את ילדיהם ללמוד בבתי הספר של החברה. המורים שהתפטרו והתלמידים עברו לבתי ספר עבריים.  לחברת "עזרה" לא נותרה ברירה אלא להיכנע, ובישיבה שנערכה ב-22 בפברואר 1914 היא הודיעה ששפת הלימוד בטכניון תהיה עברית.</a:t>
            </a:r>
            <a:br>
              <a:rPr lang="en-GB" sz="1200">
                <a:solidFill>
                  <a:schemeClr val="dk1"/>
                </a:solidFill>
              </a:rPr>
            </a:br>
            <a:br>
              <a:rPr lang="en-GB" sz="1200">
                <a:solidFill>
                  <a:schemeClr val="dk1"/>
                </a:solidFill>
              </a:rPr>
            </a:br>
            <a:r>
              <a:rPr lang="en-GB" sz="1200">
                <a:solidFill>
                  <a:schemeClr val="dk1"/>
                </a:solidFill>
              </a:rPr>
              <a:t>מאבק זה מהווה את ניצחונה של השפה העברית. בעקבות המאבק התפתחה רשת חינוך עברי ובכל מוסדות הלימוד למדו בעברית. העברית הפכה לשפת הלימוד, לשפה הרשמית של היישוב היהודי בארץ. השלטונות התורכיים הכירו בעברית כשפת הוראה. היישוב השתחרר מתלות בין-תרבותית בשפות זרות.</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nvSpPr>
        <p:spPr>
          <a:xfrm>
            <a:off x="1254825" y="137500"/>
            <a:ext cx="64479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2200">
                <a:solidFill>
                  <a:srgbClr val="4A86E8"/>
                </a:solidFill>
              </a:rPr>
              <a:t> הגורמים לצמיחת התנועה הלאומית יהודית = הציונות</a:t>
            </a:r>
            <a:endParaRPr b="1" sz="2200">
              <a:solidFill>
                <a:srgbClr val="4A86E8"/>
              </a:solidFill>
            </a:endParaRPr>
          </a:p>
        </p:txBody>
      </p:sp>
      <p:sp>
        <p:nvSpPr>
          <p:cNvPr id="232" name="Google Shape;232;p37"/>
          <p:cNvSpPr txBox="1"/>
          <p:nvPr/>
        </p:nvSpPr>
        <p:spPr>
          <a:xfrm>
            <a:off x="1040075" y="775375"/>
            <a:ext cx="7362900" cy="3667500"/>
          </a:xfrm>
          <a:prstGeom prst="rect">
            <a:avLst/>
          </a:prstGeom>
          <a:noFill/>
          <a:ln>
            <a:noFill/>
          </a:ln>
        </p:spPr>
        <p:txBody>
          <a:bodyPr anchorCtr="0" anchor="ctr" bIns="91425" lIns="91425" spcFirstLastPara="1" rIns="91425" wrap="square" tIns="91425">
            <a:noAutofit/>
          </a:bodyPr>
          <a:lstStyle/>
          <a:p>
            <a:pPr indent="0" lvl="0" marL="0" marR="0" rtl="1" algn="r">
              <a:lnSpc>
                <a:spcPct val="150000"/>
              </a:lnSpc>
              <a:spcBef>
                <a:spcPts val="0"/>
              </a:spcBef>
              <a:spcAft>
                <a:spcPts val="0"/>
              </a:spcAft>
              <a:buNone/>
            </a:pPr>
            <a:r>
              <a:t/>
            </a:r>
            <a:endParaRPr sz="1000"/>
          </a:p>
          <a:p>
            <a:pPr indent="-317500" lvl="0" marL="457200" marR="0" rtl="1" algn="r">
              <a:lnSpc>
                <a:spcPct val="150000"/>
              </a:lnSpc>
              <a:spcBef>
                <a:spcPts val="0"/>
              </a:spcBef>
              <a:spcAft>
                <a:spcPts val="0"/>
              </a:spcAft>
              <a:buSzPts val="1400"/>
              <a:buAutoNum type="arabicPeriod" startAt="4"/>
            </a:pPr>
            <a:r>
              <a:rPr b="1" lang="en-GB" u="sng"/>
              <a:t>השפעת רעיונות הלאומיות והפעילות של התנועות הלאומיות במאה ה-19 באירופה על היהודים. ("וכי נופלים אנחנו מהם"? לצד דחיית היהודים מקבוצת ההשתייכות הלאומית).</a:t>
            </a:r>
            <a:endParaRPr b="1" u="sng"/>
          </a:p>
          <a:p>
            <a:pPr indent="0" lvl="0" marL="0" rtl="1" algn="just">
              <a:lnSpc>
                <a:spcPct val="150000"/>
              </a:lnSpc>
              <a:spcBef>
                <a:spcPts val="0"/>
              </a:spcBef>
              <a:spcAft>
                <a:spcPts val="0"/>
              </a:spcAft>
              <a:buNone/>
            </a:pPr>
            <a:r>
              <a:rPr lang="en-GB" sz="1200">
                <a:solidFill>
                  <a:schemeClr val="dk1"/>
                </a:solidFill>
              </a:rPr>
              <a:t>ההוגים הציונים הושפעו מאוד ממאבקיהם של עמים אחרים כמו היוונים והפולנים (שהיהודים שבינם לקחו חלק במאבקם לעצמאות). בהשפעת מאבקים אלו ואחרים הבינו היהודים שאם ברצונם במדינה עצמאית עליהם להיאבק גם הם. </a:t>
            </a:r>
            <a:endParaRPr sz="1200">
              <a:solidFill>
                <a:schemeClr val="dk1"/>
              </a:solidFill>
            </a:endParaRPr>
          </a:p>
          <a:p>
            <a:pPr indent="0" lvl="0" marL="0" rtl="1" algn="just">
              <a:lnSpc>
                <a:spcPct val="150000"/>
              </a:lnSpc>
              <a:spcBef>
                <a:spcPts val="0"/>
              </a:spcBef>
              <a:spcAft>
                <a:spcPts val="0"/>
              </a:spcAft>
              <a:buNone/>
            </a:pPr>
            <a:r>
              <a:rPr lang="en-GB" sz="1200">
                <a:solidFill>
                  <a:schemeClr val="dk1"/>
                </a:solidFill>
              </a:rPr>
              <a:t>גם הרצל הושפע מהמאבקים של העמים באימפריה האוסטרו-הונגרית בה נולד וחי והשפעה זו הביאה אותו לפתרון הלאומי שהציע בסוף המאה ה-19. היהודים ראו עצמם, בהשפעת עמים אחרים, עם ככל העמים בעל מאפיינים מאחדים. בחלק מהמדינות החדשות שקמו בעידן הלאומיות החל תהליך המדגיש את המאחד בין בני  העם, כמו מוצא משותף, דת ומנהגים. חלק מהיהודים חשו דחויים במדינות החדשות ולכן חיפשו לעצמם מסגרת לאומית שבה יחושו מקובלים, מסגרת לאומית יהודית.</a:t>
            </a: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00"/>
          <p:cNvSpPr txBox="1"/>
          <p:nvPr/>
        </p:nvSpPr>
        <p:spPr>
          <a:xfrm>
            <a:off x="1466025" y="381000"/>
            <a:ext cx="6882900" cy="3753000"/>
          </a:xfrm>
          <a:prstGeom prst="rect">
            <a:avLst/>
          </a:prstGeom>
          <a:noFill/>
          <a:ln>
            <a:noFill/>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b="1" lang="en-GB">
                <a:solidFill>
                  <a:srgbClr val="474747"/>
                </a:solidFill>
              </a:rPr>
              <a:t>"מלחמת השפות" - סרטון שתי נקודות מבט</a:t>
            </a:r>
            <a:endParaRPr b="1">
              <a:solidFill>
                <a:srgbClr val="474747"/>
              </a:solidFill>
            </a:endParaRPr>
          </a:p>
          <a:p>
            <a:pPr indent="0" lvl="0" marL="0" rtl="1" algn="ctr">
              <a:lnSpc>
                <a:spcPct val="115000"/>
              </a:lnSpc>
              <a:spcBef>
                <a:spcPts val="0"/>
              </a:spcBef>
              <a:spcAft>
                <a:spcPts val="0"/>
              </a:spcAft>
              <a:buNone/>
            </a:pPr>
            <a:r>
              <a:t/>
            </a:r>
            <a:endParaRPr b="1">
              <a:solidFill>
                <a:srgbClr val="474747"/>
              </a:solidFill>
            </a:endParaRPr>
          </a:p>
          <a:p>
            <a:pPr indent="0" lvl="0" marL="0" rtl="1" algn="r">
              <a:lnSpc>
                <a:spcPct val="115000"/>
              </a:lnSpc>
              <a:spcBef>
                <a:spcPts val="0"/>
              </a:spcBef>
              <a:spcAft>
                <a:spcPts val="0"/>
              </a:spcAft>
              <a:buNone/>
            </a:pPr>
            <a:r>
              <a:rPr lang="en-GB">
                <a:solidFill>
                  <a:srgbClr val="4F4F4F"/>
                </a:solidFill>
              </a:rPr>
              <a:t>הסרטון מציג ויכוח העוסק באירוע היסטורי שהתרחש ביישוב היהודי בארץ בשנת 1913 וזכה לכינוי "מלחמת השפות" או "ריב הלשונות". בסרטון מופיעות שתי דמויות: נציג של חברת "עזרה" הגרמנית, העומדת להקים בארץ מוסד לחינוך טכנולוגי ראשון ("טכניקום"), וסטודנט ציוני להוראה מהיישוב היהודי בארץ. נציג חברת "עזרה" מסביר מדוע יהיה בלתי אפשרי ללמד ב"טכניקום" בעברית ואילו הסטודנט להוראה מסביר מדוע תהיה זו מכת מוות לשפה העברית ואולי אף לתנועה הציונית אם לא יתעקשו לבסס את החינוך בארץ על השפה העברית בלבד.</a:t>
            </a:r>
            <a:r>
              <a:rPr lang="en-GB">
                <a:solidFill>
                  <a:srgbClr val="4F4F4F"/>
                </a:solidFill>
              </a:rPr>
              <a:t> </a:t>
            </a:r>
            <a:endParaRPr>
              <a:solidFill>
                <a:srgbClr val="4F4F4F"/>
              </a:solidFill>
            </a:endParaRPr>
          </a:p>
          <a:p>
            <a:pPr indent="0" lvl="0" marL="0" rtl="1" algn="r">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a:p>
            <a:pPr indent="0" lvl="0" marL="0" rtl="1" algn="l">
              <a:lnSpc>
                <a:spcPct val="115000"/>
              </a:lnSpc>
              <a:spcBef>
                <a:spcPts val="0"/>
              </a:spcBef>
              <a:spcAft>
                <a:spcPts val="0"/>
              </a:spcAft>
              <a:buNone/>
            </a:pPr>
            <a:r>
              <a:rPr b="1" lang="en-GB" u="sng">
                <a:solidFill>
                  <a:schemeClr val="hlink"/>
                </a:solidFill>
                <a:hlinkClick r:id="rId3"/>
              </a:rPr>
              <a:t>http://toldotofakim.cet.ac.il/ShowItem.aspx?ItemID=16744a34-fc29-4e60-8dc0-2febcbd0b0e9&amp;lang=HEB</a:t>
            </a:r>
            <a:endParaRPr b="1">
              <a:solidFill>
                <a:srgbClr val="474747"/>
              </a:solidFill>
            </a:endParaRPr>
          </a:p>
          <a:p>
            <a:pPr indent="0" lvl="0" marL="0" rtl="1" algn="l">
              <a:lnSpc>
                <a:spcPct val="115000"/>
              </a:lnSpc>
              <a:spcBef>
                <a:spcPts val="0"/>
              </a:spcBef>
              <a:spcAft>
                <a:spcPts val="0"/>
              </a:spcAft>
              <a:buNone/>
            </a:pPr>
            <a:r>
              <a:t/>
            </a:r>
            <a:endParaRPr b="1">
              <a:solidFill>
                <a:srgbClr val="47474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01"/>
          <p:cNvSpPr txBox="1"/>
          <p:nvPr/>
        </p:nvSpPr>
        <p:spPr>
          <a:xfrm>
            <a:off x="391350" y="6009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התפתחות העיתונות והספרות בארץ ישראל</a:t>
            </a:r>
            <a:endParaRPr b="1" sz="1600">
              <a:solidFill>
                <a:srgbClr val="1C4587"/>
              </a:solidFill>
            </a:endParaRPr>
          </a:p>
        </p:txBody>
      </p:sp>
      <p:sp>
        <p:nvSpPr>
          <p:cNvPr id="640" name="Google Shape;640;p101"/>
          <p:cNvSpPr txBox="1"/>
          <p:nvPr/>
        </p:nvSpPr>
        <p:spPr>
          <a:xfrm>
            <a:off x="643550" y="775500"/>
            <a:ext cx="7680900" cy="43947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lang="en-GB" sz="1600">
                <a:solidFill>
                  <a:schemeClr val="dk1"/>
                </a:solidFill>
              </a:rPr>
              <a:t>בשנים שלפני מלחמת העולם הראשונה החלה ארץ ישראל להתפתח כמרכזה התרבותי של הלאומיות העברית.</a:t>
            </a:r>
            <a:endParaRPr sz="1600">
              <a:solidFill>
                <a:schemeClr val="dk1"/>
              </a:solidFill>
            </a:endParaRPr>
          </a:p>
          <a:p>
            <a:pPr indent="0" lvl="0" marL="0" rtl="1" algn="r">
              <a:lnSpc>
                <a:spcPct val="150000"/>
              </a:lnSpc>
              <a:spcBef>
                <a:spcPts val="0"/>
              </a:spcBef>
              <a:spcAft>
                <a:spcPts val="0"/>
              </a:spcAft>
              <a:buNone/>
            </a:pPr>
            <a:r>
              <a:rPr lang="en-GB" sz="1600">
                <a:solidFill>
                  <a:schemeClr val="dk1"/>
                </a:solidFill>
              </a:rPr>
              <a:t>עשרות סופרים ומשוררים כתבו בארץ בעברית על נופי הארץ ועל המתיישבים.</a:t>
            </a:r>
            <a:endParaRPr sz="1600">
              <a:solidFill>
                <a:schemeClr val="dk1"/>
              </a:solidFill>
            </a:endParaRPr>
          </a:p>
          <a:p>
            <a:pPr indent="0" lvl="0" marL="0" rtl="1" algn="r">
              <a:lnSpc>
                <a:spcPct val="150000"/>
              </a:lnSpc>
              <a:spcBef>
                <a:spcPts val="0"/>
              </a:spcBef>
              <a:spcAft>
                <a:spcPts val="0"/>
              </a:spcAft>
              <a:buNone/>
            </a:pPr>
            <a:r>
              <a:rPr lang="en-GB" sz="1600">
                <a:solidFill>
                  <a:schemeClr val="dk1"/>
                </a:solidFill>
              </a:rPr>
              <a:t>עיתונים שיצאו לאור בארץ ישראל תרמו גם הם לצמיחה הלאומית העברית (למשל, "חבצלת" ו"הצבי"). העיתונים שמשו במה לפרסום היצירות הספרותיות, לניהול דיונים פומביים בנושאים שונים, וכלי להתפתחות ולהפצת השפה העברית המתחדשת.</a:t>
            </a:r>
            <a:endParaRPr sz="16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grpSp>
        <p:nvGrpSpPr>
          <p:cNvPr id="645" name="Google Shape;645;p102"/>
          <p:cNvGrpSpPr/>
          <p:nvPr/>
        </p:nvGrpSpPr>
        <p:grpSpPr>
          <a:xfrm>
            <a:off x="858350" y="74125"/>
            <a:ext cx="7271803" cy="4916975"/>
            <a:chOff x="96350" y="74125"/>
            <a:chExt cx="7271803" cy="4916975"/>
          </a:xfrm>
        </p:grpSpPr>
        <p:pic>
          <p:nvPicPr>
            <p:cNvPr id="646" name="Google Shape;646;p102"/>
            <p:cNvPicPr preferRelativeResize="0"/>
            <p:nvPr/>
          </p:nvPicPr>
          <p:blipFill>
            <a:blip r:embed="rId3">
              <a:alphaModFix/>
            </a:blip>
            <a:stretch>
              <a:fillRect/>
            </a:stretch>
          </p:blipFill>
          <p:spPr>
            <a:xfrm>
              <a:off x="152400" y="152400"/>
              <a:ext cx="7215753" cy="4838700"/>
            </a:xfrm>
            <a:prstGeom prst="rect">
              <a:avLst/>
            </a:prstGeom>
            <a:noFill/>
            <a:ln>
              <a:noFill/>
            </a:ln>
          </p:spPr>
        </p:pic>
        <p:sp>
          <p:nvSpPr>
            <p:cNvPr id="647" name="Google Shape;647;p102"/>
            <p:cNvSpPr txBox="1"/>
            <p:nvPr/>
          </p:nvSpPr>
          <p:spPr>
            <a:xfrm>
              <a:off x="96350" y="74125"/>
              <a:ext cx="563400" cy="2534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103"/>
          <p:cNvSpPr txBox="1"/>
          <p:nvPr/>
        </p:nvSpPr>
        <p:spPr>
          <a:xfrm>
            <a:off x="1466470" y="1562494"/>
            <a:ext cx="6211076" cy="1546577"/>
          </a:xfrm>
          <a:prstGeom prst="rect">
            <a:avLst/>
          </a:prstGeom>
          <a:noFill/>
          <a:ln>
            <a:noFill/>
          </a:ln>
        </p:spPr>
        <p:txBody>
          <a:bodyPr anchorCtr="0" anchor="t" bIns="34275" lIns="68575" spcFirstLastPara="1" rIns="68575" wrap="square" tIns="34275">
            <a:noAutofit/>
          </a:bodyPr>
          <a:lstStyle/>
          <a:p>
            <a:pPr indent="0" lvl="0" marL="0" marR="0" rtl="1" algn="ctr">
              <a:spcBef>
                <a:spcPts val="0"/>
              </a:spcBef>
              <a:spcAft>
                <a:spcPts val="0"/>
              </a:spcAft>
              <a:buNone/>
            </a:pPr>
            <a:r>
              <a:rPr b="0" i="0" lang="en-GB" sz="2400" u="none" cap="none" strike="noStrike">
                <a:solidFill>
                  <a:schemeClr val="dk1"/>
                </a:solidFill>
                <a:latin typeface="Garamond"/>
                <a:ea typeface="Garamond"/>
                <a:cs typeface="Garamond"/>
                <a:sym typeface="Garamond"/>
              </a:rPr>
              <a:t>הנכם צוות היסטוריונים המקבלים לידכם תמונה. </a:t>
            </a:r>
            <a:endParaRPr sz="1100"/>
          </a:p>
          <a:p>
            <a:pPr indent="0" lvl="0" marL="0" marR="0" rtl="1" algn="ctr">
              <a:spcBef>
                <a:spcPts val="0"/>
              </a:spcBef>
              <a:spcAft>
                <a:spcPts val="0"/>
              </a:spcAft>
              <a:buNone/>
            </a:pPr>
            <a:r>
              <a:rPr b="0" i="0" lang="en-GB" sz="2400" u="none" cap="none" strike="noStrike">
                <a:solidFill>
                  <a:schemeClr val="dk1"/>
                </a:solidFill>
                <a:latin typeface="Garamond"/>
                <a:ea typeface="Garamond"/>
                <a:cs typeface="Garamond"/>
                <a:sym typeface="Garamond"/>
              </a:rPr>
              <a:t> עליכם להשיב על השאלות הבאות ולשער את תשובותיכם. </a:t>
            </a:r>
            <a:endParaRPr sz="1100"/>
          </a:p>
          <a:p>
            <a:pPr indent="0" lvl="0" marL="0" marR="0" rtl="1" algn="ctr">
              <a:spcBef>
                <a:spcPts val="0"/>
              </a:spcBef>
              <a:spcAft>
                <a:spcPts val="0"/>
              </a:spcAft>
              <a:buNone/>
            </a:pPr>
            <a:r>
              <a:rPr b="0" i="0" lang="en-GB" sz="2400" u="none" cap="none" strike="noStrike">
                <a:solidFill>
                  <a:schemeClr val="dk1"/>
                </a:solidFill>
                <a:latin typeface="Garamond"/>
                <a:ea typeface="Garamond"/>
                <a:cs typeface="Garamond"/>
                <a:sym typeface="Garamond"/>
              </a:rPr>
              <a:t>לטובת המשימה יש לכם 5 דקות</a:t>
            </a:r>
            <a:endParaRPr sz="1100"/>
          </a:p>
          <a:p>
            <a:pPr indent="0" lvl="0" marL="0" marR="0" rtl="1" algn="ctr">
              <a:spcBef>
                <a:spcPts val="0"/>
              </a:spcBef>
              <a:spcAft>
                <a:spcPts val="0"/>
              </a:spcAft>
              <a:buNone/>
            </a:pPr>
            <a:r>
              <a:rPr b="0" i="0" lang="en-GB" sz="2400" u="none" cap="none" strike="noStrike">
                <a:solidFill>
                  <a:schemeClr val="dk1"/>
                </a:solidFill>
                <a:latin typeface="Garamond"/>
                <a:ea typeface="Garamond"/>
                <a:cs typeface="Garamond"/>
                <a:sym typeface="Garamond"/>
              </a:rPr>
              <a:t>בהצלחה!  </a:t>
            </a:r>
            <a:endParaRPr b="0" i="0" sz="2100" u="none" cap="none" strike="noStrike">
              <a:solidFill>
                <a:schemeClr val="dk1"/>
              </a:solidFill>
              <a:latin typeface="Garamond"/>
              <a:ea typeface="Garamond"/>
              <a:cs typeface="Garamond"/>
              <a:sym typeface="Garamon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4"/>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658" name="Google Shape;658;p104"/>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659" name="Google Shape;659;p104"/>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660" name="Google Shape;660;p104"/>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661" name="Google Shape;661;p104"/>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662" name="Google Shape;662;p104"/>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663" name="Google Shape;663;p104"/>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664" name="Google Shape;664;p104"/>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665" name="Google Shape;665;p104"/>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sp>
        <p:nvSpPr>
          <p:cNvPr id="666" name="Google Shape;666;p104"/>
          <p:cNvSpPr txBox="1"/>
          <p:nvPr/>
        </p:nvSpPr>
        <p:spPr>
          <a:xfrm>
            <a:off x="2494624" y="1860796"/>
            <a:ext cx="4030190"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GB" sz="1800" u="none" cap="none" strike="noStrike">
                <a:solidFill>
                  <a:srgbClr val="0070C0"/>
                </a:solidFill>
                <a:latin typeface="Arial"/>
                <a:ea typeface="Arial"/>
                <a:cs typeface="Arial"/>
                <a:sym typeface="Arial"/>
              </a:rPr>
              <a:t>נסו </a:t>
            </a:r>
            <a:r>
              <a:rPr b="1" i="0" lang="en-GB" sz="1800" u="none" cap="none" strike="noStrike">
                <a:solidFill>
                  <a:srgbClr val="FF0000"/>
                </a:solidFill>
                <a:latin typeface="Arial"/>
                <a:ea typeface="Arial"/>
                <a:cs typeface="Arial"/>
                <a:sym typeface="Arial"/>
              </a:rPr>
              <a:t>לשער</a:t>
            </a:r>
            <a:endParaRPr sz="1100"/>
          </a:p>
          <a:p>
            <a:pPr indent="0" lvl="0" marL="0" marR="0" rtl="0" algn="ctr">
              <a:spcBef>
                <a:spcPts val="0"/>
              </a:spcBef>
              <a:spcAft>
                <a:spcPts val="0"/>
              </a:spcAft>
              <a:buNone/>
            </a:pPr>
            <a:r>
              <a:rPr b="1" i="0" lang="en-GB" sz="1800" u="none" cap="none" strike="noStrike">
                <a:solidFill>
                  <a:srgbClr val="0070C0"/>
                </a:solidFill>
                <a:latin typeface="Arial"/>
                <a:ea typeface="Arial"/>
                <a:cs typeface="Arial"/>
                <a:sym typeface="Arial"/>
              </a:rPr>
              <a:t> את המידע אודות התמונה שברשותכם</a:t>
            </a:r>
            <a:endParaRPr sz="11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5"/>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672" name="Google Shape;672;p105"/>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673" name="Google Shape;673;p105"/>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674" name="Google Shape;674;p105"/>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675" name="Google Shape;675;p105"/>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676" name="Google Shape;676;p105"/>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677" name="Google Shape;677;p105"/>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678" name="Google Shape;678;p105"/>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679" name="Google Shape;679;p105"/>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descr="https://lh6.googleusercontent.com/Ub34zBgC5fFFpVT5-xQSCXeb1mgviZqw_SgkXF9Cov39BZCuH3QgNKw7xyH9Xeq3xYnw5N2NivkBR_lNCgVZUWTymRYqJmuTRwvz1pMQlsmlZYVaUEcNsr0Vfl6XvoGK6bztLeA1-j8" id="680" name="Google Shape;680;p105"/>
          <p:cNvPicPr preferRelativeResize="0"/>
          <p:nvPr/>
        </p:nvPicPr>
        <p:blipFill rotWithShape="1">
          <a:blip r:embed="rId3">
            <a:alphaModFix/>
          </a:blip>
          <a:srcRect b="0" l="0" r="0" t="0"/>
          <a:stretch/>
        </p:blipFill>
        <p:spPr>
          <a:xfrm>
            <a:off x="3242147" y="1635854"/>
            <a:ext cx="2583284" cy="158971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6"/>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686" name="Google Shape;686;p106"/>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687" name="Google Shape;687;p106"/>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688" name="Google Shape;688;p106"/>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689" name="Google Shape;689;p106"/>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690" name="Google Shape;690;p106"/>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691" name="Google Shape;691;p106"/>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692" name="Google Shape;692;p106"/>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693" name="Google Shape;693;p106"/>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descr="https://lh3.googleusercontent.com/qlC-68P72UivlkKroBgGTUSEmJh5j-MIcQtxomreBPjt0grImePABj6sNeNbZRJ-V3s2OToPu89J78UpZafsKH5sM_R4CjOSXDyiNpHme20yXHRoeMl2RQ5ApRNGfjjoKXEPm1ae9hw" id="694" name="Google Shape;694;p106"/>
          <p:cNvPicPr preferRelativeResize="0"/>
          <p:nvPr/>
        </p:nvPicPr>
        <p:blipFill rotWithShape="1">
          <a:blip r:embed="rId3">
            <a:alphaModFix/>
          </a:blip>
          <a:srcRect b="0" l="0" r="0" t="0"/>
          <a:stretch/>
        </p:blipFill>
        <p:spPr>
          <a:xfrm>
            <a:off x="3196828" y="1435894"/>
            <a:ext cx="2750344" cy="227171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7"/>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00" name="Google Shape;700;p107"/>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01" name="Google Shape;701;p107"/>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02" name="Google Shape;702;p107"/>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03" name="Google Shape;703;p107"/>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04" name="Google Shape;704;p107"/>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05" name="Google Shape;705;p107"/>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06" name="Google Shape;706;p107"/>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07" name="Google Shape;707;p107"/>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08" name="Google Shape;708;p107"/>
          <p:cNvPicPr preferRelativeResize="0"/>
          <p:nvPr/>
        </p:nvPicPr>
        <p:blipFill rotWithShape="1">
          <a:blip r:embed="rId3">
            <a:alphaModFix/>
          </a:blip>
          <a:srcRect b="0" l="0" r="0" t="0"/>
          <a:stretch/>
        </p:blipFill>
        <p:spPr>
          <a:xfrm>
            <a:off x="2851630" y="1321011"/>
            <a:ext cx="3631655" cy="272132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8"/>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14" name="Google Shape;714;p108"/>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15" name="Google Shape;715;p108"/>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16" name="Google Shape;716;p108"/>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17" name="Google Shape;717;p108"/>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18" name="Google Shape;718;p108"/>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19" name="Google Shape;719;p108"/>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20" name="Google Shape;720;p108"/>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21" name="Google Shape;721;p108"/>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22" name="Google Shape;722;p108"/>
          <p:cNvPicPr preferRelativeResize="0"/>
          <p:nvPr/>
        </p:nvPicPr>
        <p:blipFill rotWithShape="1">
          <a:blip r:embed="rId3">
            <a:alphaModFix/>
          </a:blip>
          <a:srcRect b="0" l="0" r="0" t="0"/>
          <a:stretch/>
        </p:blipFill>
        <p:spPr>
          <a:xfrm>
            <a:off x="3254383" y="1520760"/>
            <a:ext cx="2868326" cy="210197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09"/>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28" name="Google Shape;728;p109"/>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29" name="Google Shape;729;p109"/>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30" name="Google Shape;730;p109"/>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31" name="Google Shape;731;p109"/>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32" name="Google Shape;732;p109"/>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33" name="Google Shape;733;p109"/>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34" name="Google Shape;734;p109"/>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35" name="Google Shape;735;p109"/>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36" name="Google Shape;736;p109"/>
          <p:cNvPicPr preferRelativeResize="0"/>
          <p:nvPr/>
        </p:nvPicPr>
        <p:blipFill rotWithShape="1">
          <a:blip r:embed="rId3">
            <a:alphaModFix/>
          </a:blip>
          <a:srcRect b="0" l="0" r="0" t="0"/>
          <a:stretch/>
        </p:blipFill>
        <p:spPr>
          <a:xfrm>
            <a:off x="3500438" y="1703784"/>
            <a:ext cx="2143125" cy="17359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152400" y="152400"/>
            <a:ext cx="8553450" cy="39243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10"/>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42" name="Google Shape;742;p110"/>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43" name="Google Shape;743;p110"/>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44" name="Google Shape;744;p110"/>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45" name="Google Shape;745;p110"/>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46" name="Google Shape;746;p110"/>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47" name="Google Shape;747;p110"/>
          <p:cNvSpPr txBox="1"/>
          <p:nvPr/>
        </p:nvSpPr>
        <p:spPr>
          <a:xfrm>
            <a:off x="1143059"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48" name="Google Shape;748;p110"/>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49" name="Google Shape;749;p110"/>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sp>
        <p:nvSpPr>
          <p:cNvPr id="750" name="Google Shape;750;p110"/>
          <p:cNvSpPr/>
          <p:nvPr/>
        </p:nvSpPr>
        <p:spPr>
          <a:xfrm>
            <a:off x="2401490" y="1557338"/>
            <a:ext cx="9144000" cy="342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  </a:t>
            </a:r>
            <a:br>
              <a:rPr b="0" i="0" lang="en-GB" sz="16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00000"/>
                </a:solidFill>
                <a:latin typeface="Arial"/>
                <a:ea typeface="Arial"/>
                <a:cs typeface="Arial"/>
                <a:sym typeface="Arial"/>
              </a:rPr>
              <a:t>רחוב הרצל בתל אביב ובניין הגימנסיה הרצליה, ‏1913</a:t>
            </a:r>
            <a:endParaRPr b="0" i="0" sz="6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400"/>
              <a:buFont typeface="Arial"/>
              <a:buNone/>
            </a:pPr>
            <a:br>
              <a:rPr b="0" i="0" lang="en-GB"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pic>
        <p:nvPicPr>
          <p:cNvPr descr="https://lh3.googleusercontent.com/5Tpe-meodq_sv5-Q5MLLYMONi1Q5ZA2TNTqdwxYfBiOPj5jzV6Z1FF52ChFrjipUQwmdZs4iA0q1UaY1Rf5kVmth2m27SsAe2nU3G502a816EFV12JZSm21GLtHhwvScZb1EOQ4IZJw" id="751" name="Google Shape;751;p110"/>
          <p:cNvPicPr preferRelativeResize="0"/>
          <p:nvPr/>
        </p:nvPicPr>
        <p:blipFill rotWithShape="1">
          <a:blip r:embed="rId3">
            <a:alphaModFix/>
          </a:blip>
          <a:srcRect b="0" l="0" r="0" t="0"/>
          <a:stretch/>
        </p:blipFill>
        <p:spPr>
          <a:xfrm>
            <a:off x="2518172" y="1271588"/>
            <a:ext cx="4107656" cy="2600325"/>
          </a:xfrm>
          <a:prstGeom prst="rect">
            <a:avLst/>
          </a:prstGeom>
          <a:noFill/>
          <a:ln>
            <a:noFill/>
          </a:ln>
        </p:spPr>
      </p:pic>
      <p:sp>
        <p:nvSpPr>
          <p:cNvPr id="752" name="Google Shape;752;p110"/>
          <p:cNvSpPr txBox="1"/>
          <p:nvPr/>
        </p:nvSpPr>
        <p:spPr>
          <a:xfrm>
            <a:off x="506336" y="4403221"/>
            <a:ext cx="1595927" cy="196207"/>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0" i="0" lang="en-GB" sz="800" u="none" cap="none" strike="noStrike">
                <a:solidFill>
                  <a:schemeClr val="dk1"/>
                </a:solidFill>
                <a:latin typeface="Garamond"/>
                <a:ea typeface="Garamond"/>
                <a:cs typeface="Garamond"/>
                <a:sym typeface="Garamond"/>
              </a:rPr>
              <a:t>רח הרצל ובניין הגימנסיה הרצליה, 1913</a:t>
            </a:r>
            <a:endParaRPr b="0" i="0" sz="800" u="none" cap="none" strike="noStrike">
              <a:solidFill>
                <a:schemeClr val="dk1"/>
              </a:solidFill>
              <a:latin typeface="Garamond"/>
              <a:ea typeface="Garamond"/>
              <a:cs typeface="Garamond"/>
              <a:sym typeface="Garamon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1"/>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58" name="Google Shape;758;p111"/>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59" name="Google Shape;759;p111"/>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60" name="Google Shape;760;p111"/>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61" name="Google Shape;761;p111"/>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62" name="Google Shape;762;p111"/>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63" name="Google Shape;763;p111"/>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64" name="Google Shape;764;p111"/>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65" name="Google Shape;765;p111"/>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66" name="Google Shape;766;p111"/>
          <p:cNvPicPr preferRelativeResize="0"/>
          <p:nvPr/>
        </p:nvPicPr>
        <p:blipFill rotWithShape="1">
          <a:blip r:embed="rId3">
            <a:alphaModFix/>
          </a:blip>
          <a:srcRect b="0" l="0" r="0" t="0"/>
          <a:stretch/>
        </p:blipFill>
        <p:spPr>
          <a:xfrm>
            <a:off x="2964656" y="1321594"/>
            <a:ext cx="3214688" cy="250031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2"/>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72" name="Google Shape;772;p112"/>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73" name="Google Shape;773;p112"/>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74" name="Google Shape;774;p112"/>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75" name="Google Shape;775;p112"/>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76" name="Google Shape;776;p112"/>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77" name="Google Shape;777;p112"/>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78" name="Google Shape;778;p112"/>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79" name="Google Shape;779;p112"/>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80" name="Google Shape;780;p112"/>
          <p:cNvPicPr preferRelativeResize="0"/>
          <p:nvPr/>
        </p:nvPicPr>
        <p:blipFill rotWithShape="1">
          <a:blip r:embed="rId3">
            <a:alphaModFix/>
          </a:blip>
          <a:srcRect b="0" l="0" r="0" t="0"/>
          <a:stretch/>
        </p:blipFill>
        <p:spPr>
          <a:xfrm>
            <a:off x="3529261" y="1283191"/>
            <a:ext cx="2164556" cy="282178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13"/>
          <p:cNvSpPr txBox="1"/>
          <p:nvPr/>
        </p:nvSpPr>
        <p:spPr>
          <a:xfrm>
            <a:off x="5515888" y="799913"/>
            <a:ext cx="24732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באיזה שנה צולמה התמונה? </a:t>
            </a:r>
            <a:endParaRPr sz="1100"/>
          </a:p>
        </p:txBody>
      </p:sp>
      <p:sp>
        <p:nvSpPr>
          <p:cNvPr id="786" name="Google Shape;786;p113"/>
          <p:cNvSpPr txBox="1"/>
          <p:nvPr/>
        </p:nvSpPr>
        <p:spPr>
          <a:xfrm>
            <a:off x="6600766" y="1799250"/>
            <a:ext cx="188657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היכן צולמה התמונה?</a:t>
            </a:r>
            <a:endParaRPr sz="1100"/>
          </a:p>
        </p:txBody>
      </p:sp>
      <p:sp>
        <p:nvSpPr>
          <p:cNvPr id="787" name="Google Shape;787;p113"/>
          <p:cNvSpPr txBox="1"/>
          <p:nvPr/>
        </p:nvSpPr>
        <p:spPr>
          <a:xfrm>
            <a:off x="707130" y="2532598"/>
            <a:ext cx="185291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מעמדם הכלכלי?</a:t>
            </a:r>
            <a:endParaRPr sz="1100"/>
          </a:p>
        </p:txBody>
      </p:sp>
      <p:sp>
        <p:nvSpPr>
          <p:cNvPr id="788" name="Google Shape;788;p113"/>
          <p:cNvSpPr txBox="1"/>
          <p:nvPr/>
        </p:nvSpPr>
        <p:spPr>
          <a:xfrm>
            <a:off x="6969257" y="2651753"/>
            <a:ext cx="1149594"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עיסוקם?</a:t>
            </a:r>
            <a:endParaRPr sz="1100"/>
          </a:p>
        </p:txBody>
      </p:sp>
      <p:sp>
        <p:nvSpPr>
          <p:cNvPr id="789" name="Google Shape;789;p113"/>
          <p:cNvSpPr txBox="1"/>
          <p:nvPr/>
        </p:nvSpPr>
        <p:spPr>
          <a:xfrm>
            <a:off x="707130" y="1524310"/>
            <a:ext cx="1749518"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השמות שלהם?</a:t>
            </a:r>
            <a:endParaRPr sz="1100"/>
          </a:p>
        </p:txBody>
      </p:sp>
      <p:sp>
        <p:nvSpPr>
          <p:cNvPr id="790" name="Google Shape;790;p113"/>
          <p:cNvSpPr txBox="1"/>
          <p:nvPr/>
        </p:nvSpPr>
        <p:spPr>
          <a:xfrm>
            <a:off x="3061982" y="4211525"/>
            <a:ext cx="1887777"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מצבם המשפחתי?</a:t>
            </a:r>
            <a:endParaRPr sz="1100"/>
          </a:p>
        </p:txBody>
      </p:sp>
      <p:sp>
        <p:nvSpPr>
          <p:cNvPr id="791" name="Google Shape;791;p113"/>
          <p:cNvSpPr txBox="1"/>
          <p:nvPr/>
        </p:nvSpPr>
        <p:spPr>
          <a:xfrm>
            <a:off x="1226382" y="3450020"/>
            <a:ext cx="1367201"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 מצב רוחם?</a:t>
            </a:r>
            <a:endParaRPr sz="1100"/>
          </a:p>
        </p:txBody>
      </p:sp>
      <p:sp>
        <p:nvSpPr>
          <p:cNvPr id="792" name="Google Shape;792;p113"/>
          <p:cNvSpPr txBox="1"/>
          <p:nvPr/>
        </p:nvSpPr>
        <p:spPr>
          <a:xfrm>
            <a:off x="6727073" y="3504257"/>
            <a:ext cx="1422505"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מהו יחסם לדת?</a:t>
            </a:r>
            <a:endParaRPr sz="1100"/>
          </a:p>
        </p:txBody>
      </p:sp>
      <p:sp>
        <p:nvSpPr>
          <p:cNvPr id="793" name="Google Shape;793;p113"/>
          <p:cNvSpPr txBox="1"/>
          <p:nvPr/>
        </p:nvSpPr>
        <p:spPr>
          <a:xfrm>
            <a:off x="1980786" y="831105"/>
            <a:ext cx="1647326" cy="346249"/>
          </a:xfrm>
          <a:prstGeom prst="rect">
            <a:avLst/>
          </a:prstGeom>
          <a:noFill/>
          <a:ln>
            <a:noFill/>
          </a:ln>
        </p:spPr>
        <p:txBody>
          <a:bodyPr anchorCtr="0" anchor="t" bIns="34275" lIns="68575" spcFirstLastPara="1" rIns="68575" wrap="square" tIns="34275">
            <a:noAutofit/>
          </a:bodyPr>
          <a:lstStyle/>
          <a:p>
            <a:pPr indent="0" lvl="0" marL="0" marR="0" rtl="1" algn="r">
              <a:spcBef>
                <a:spcPts val="0"/>
              </a:spcBef>
              <a:spcAft>
                <a:spcPts val="0"/>
              </a:spcAft>
              <a:buNone/>
            </a:pPr>
            <a:r>
              <a:rPr b="1" i="0" lang="en-GB" sz="1800" u="none" cap="none" strike="noStrike">
                <a:solidFill>
                  <a:schemeClr val="dk1"/>
                </a:solidFill>
                <a:latin typeface="Garamond"/>
                <a:ea typeface="Garamond"/>
                <a:cs typeface="Garamond"/>
                <a:sym typeface="Garamond"/>
              </a:rPr>
              <a:t>מהי ארץ מוצאם?</a:t>
            </a:r>
            <a:endParaRPr sz="1100"/>
          </a:p>
        </p:txBody>
      </p:sp>
      <p:pic>
        <p:nvPicPr>
          <p:cNvPr id="794" name="Google Shape;794;p113"/>
          <p:cNvPicPr preferRelativeResize="0"/>
          <p:nvPr/>
        </p:nvPicPr>
        <p:blipFill rotWithShape="1">
          <a:blip r:embed="rId3">
            <a:alphaModFix/>
          </a:blip>
          <a:srcRect b="0" l="0" r="0" t="0"/>
          <a:stretch/>
        </p:blipFill>
        <p:spPr>
          <a:xfrm>
            <a:off x="3595221" y="1184516"/>
            <a:ext cx="1953558" cy="277446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14"/>
          <p:cNvSpPr txBox="1"/>
          <p:nvPr/>
        </p:nvSpPr>
        <p:spPr>
          <a:xfrm>
            <a:off x="3433550" y="67525"/>
            <a:ext cx="1633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Impact"/>
                <a:ea typeface="Impact"/>
                <a:cs typeface="Impact"/>
                <a:sym typeface="Impact"/>
              </a:rPr>
              <a:t> 4</a:t>
            </a:r>
            <a:endParaRPr b="1" sz="4500">
              <a:solidFill>
                <a:srgbClr val="4A86E8"/>
              </a:solidFill>
              <a:latin typeface="Impact"/>
              <a:ea typeface="Impact"/>
              <a:cs typeface="Impact"/>
              <a:sym typeface="Impact"/>
            </a:endParaRPr>
          </a:p>
        </p:txBody>
      </p:sp>
      <p:grpSp>
        <p:nvGrpSpPr>
          <p:cNvPr id="800" name="Google Shape;800;p114"/>
          <p:cNvGrpSpPr/>
          <p:nvPr/>
        </p:nvGrpSpPr>
        <p:grpSpPr>
          <a:xfrm>
            <a:off x="2857396" y="840073"/>
            <a:ext cx="3219453" cy="3055129"/>
            <a:chOff x="2609875" y="891625"/>
            <a:chExt cx="4099125" cy="4057276"/>
          </a:xfrm>
        </p:grpSpPr>
        <p:pic>
          <p:nvPicPr>
            <p:cNvPr id="801" name="Google Shape;801;p114"/>
            <p:cNvPicPr preferRelativeResize="0"/>
            <p:nvPr/>
          </p:nvPicPr>
          <p:blipFill>
            <a:blip r:embed="rId3">
              <a:alphaModFix/>
            </a:blip>
            <a:stretch>
              <a:fillRect/>
            </a:stretch>
          </p:blipFill>
          <p:spPr>
            <a:xfrm>
              <a:off x="2609875" y="891625"/>
              <a:ext cx="3924251" cy="4057276"/>
            </a:xfrm>
            <a:prstGeom prst="rect">
              <a:avLst/>
            </a:prstGeom>
            <a:noFill/>
            <a:ln>
              <a:noFill/>
            </a:ln>
          </p:spPr>
        </p:pic>
        <p:sp>
          <p:nvSpPr>
            <p:cNvPr id="802" name="Google Shape;802;p114"/>
            <p:cNvSpPr/>
            <p:nvPr/>
          </p:nvSpPr>
          <p:spPr>
            <a:xfrm>
              <a:off x="4522300" y="1593325"/>
              <a:ext cx="2186700" cy="335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3" name="Google Shape;803;p114"/>
          <p:cNvPicPr preferRelativeResize="0"/>
          <p:nvPr/>
        </p:nvPicPr>
        <p:blipFill>
          <a:blip r:embed="rId4">
            <a:alphaModFix/>
          </a:blip>
          <a:stretch>
            <a:fillRect/>
          </a:stretch>
        </p:blipFill>
        <p:spPr>
          <a:xfrm>
            <a:off x="2874475" y="3743350"/>
            <a:ext cx="3099900" cy="830250"/>
          </a:xfrm>
          <a:prstGeom prst="rect">
            <a:avLst/>
          </a:prstGeom>
          <a:noFill/>
          <a:ln>
            <a:noFill/>
          </a:ln>
        </p:spPr>
      </p:pic>
      <p:pic>
        <p:nvPicPr>
          <p:cNvPr id="804" name="Google Shape;804;p114"/>
          <p:cNvPicPr preferRelativeResize="0"/>
          <p:nvPr/>
        </p:nvPicPr>
        <p:blipFill>
          <a:blip r:embed="rId5">
            <a:alphaModFix/>
          </a:blip>
          <a:stretch>
            <a:fillRect/>
          </a:stretch>
        </p:blipFill>
        <p:spPr>
          <a:xfrm>
            <a:off x="2900250" y="4447792"/>
            <a:ext cx="3074125" cy="36445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15"/>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עמדת התנועה הציונית במהלך מלחמת העולם הראשונה</a:t>
            </a:r>
            <a:endParaRPr b="1" sz="1600">
              <a:solidFill>
                <a:srgbClr val="1C4587"/>
              </a:solidFill>
            </a:endParaRPr>
          </a:p>
        </p:txBody>
      </p:sp>
      <p:sp>
        <p:nvSpPr>
          <p:cNvPr id="810" name="Google Shape;810;p115"/>
          <p:cNvSpPr txBox="1"/>
          <p:nvPr/>
        </p:nvSpPr>
        <p:spPr>
          <a:xfrm>
            <a:off x="984800" y="2097175"/>
            <a:ext cx="7125000" cy="30000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lang="en-GB"/>
              <a:t>מלחמת העולם הראשונה הייתה המלחמה הגדולה והקשה ביותר שידע המין האנושי עד אז. במלחמה נהרגו כ-9 מיליון איש וכ-20 מיליון נפצעו. דור שלם של צעירים כמעט ונעלם. הנזק הכלכלי היה עצום. הזירה העיקרית בה התקיימה המלחמה הייתה יבשת אירופה ובה היו שותפות כל המעצמות. למלחמה היו שתי זירות משנה: המזרח התיכון ומזרח אסיה. הצטרפות ארצות הברית ב-1917 לצד בריטניה וצרפת והביאה לשינוי במאזן הכוחות ולניצחונן של "מדינות ההסכמה" על "מדינות המרכז". </a:t>
            </a:r>
            <a:endParaRPr/>
          </a:p>
          <a:p>
            <a:pPr indent="0" lvl="0" marL="0" rtl="1" algn="r">
              <a:lnSpc>
                <a:spcPct val="150000"/>
              </a:lnSpc>
              <a:spcBef>
                <a:spcPts val="0"/>
              </a:spcBef>
              <a:spcAft>
                <a:spcPts val="0"/>
              </a:spcAft>
              <a:buNone/>
            </a:pPr>
            <a:r>
              <a:t/>
            </a:r>
            <a:endParaRPr/>
          </a:p>
          <a:p>
            <a:pPr indent="0" lvl="0" marL="0" rtl="1" algn="ctr">
              <a:lnSpc>
                <a:spcPct val="150000"/>
              </a:lnSpc>
              <a:spcBef>
                <a:spcPts val="0"/>
              </a:spcBef>
              <a:spcAft>
                <a:spcPts val="0"/>
              </a:spcAft>
              <a:buNone/>
            </a:pPr>
            <a:r>
              <a:rPr lang="en-GB"/>
              <a:t>(זהו עמוד רקע – לא צריך ללמוד אותו לבגרות אלא רק להבין כרקע לעמודים הבאים)</a:t>
            </a:r>
            <a:endParaRPr/>
          </a:p>
        </p:txBody>
      </p:sp>
      <p:sp>
        <p:nvSpPr>
          <p:cNvPr id="811" name="Google Shape;811;p115"/>
          <p:cNvSpPr txBox="1"/>
          <p:nvPr/>
        </p:nvSpPr>
        <p:spPr>
          <a:xfrm>
            <a:off x="1477800" y="811550"/>
            <a:ext cx="6188400" cy="1434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1" algn="ctr">
              <a:lnSpc>
                <a:spcPct val="115000"/>
              </a:lnSpc>
              <a:spcBef>
                <a:spcPts val="0"/>
              </a:spcBef>
              <a:spcAft>
                <a:spcPts val="0"/>
              </a:spcAft>
              <a:buNone/>
            </a:pPr>
            <a:r>
              <a:rPr lang="en-GB" sz="1600">
                <a:solidFill>
                  <a:schemeClr val="dk1"/>
                </a:solidFill>
              </a:rPr>
              <a:t>לפני 100 שנה ב- 11.11.1918 בשעה 11 הסתיימה מלחמת העולם הראשונה:</a:t>
            </a:r>
            <a:endParaRPr sz="1600">
              <a:solidFill>
                <a:schemeClr val="dk1"/>
              </a:solidFill>
            </a:endParaRPr>
          </a:p>
          <a:p>
            <a:pPr indent="0" lvl="0" marL="0" rtl="1" algn="ctr">
              <a:lnSpc>
                <a:spcPct val="115000"/>
              </a:lnSpc>
              <a:spcBef>
                <a:spcPts val="0"/>
              </a:spcBef>
              <a:spcAft>
                <a:spcPts val="0"/>
              </a:spcAft>
              <a:buNone/>
            </a:pPr>
            <a:r>
              <a:t/>
            </a:r>
            <a:endParaRPr sz="1600">
              <a:solidFill>
                <a:schemeClr val="dk1"/>
              </a:solidFill>
            </a:endParaRPr>
          </a:p>
          <a:p>
            <a:pPr indent="0" lvl="0" marL="0" rtl="1" algn="ctr">
              <a:lnSpc>
                <a:spcPct val="115000"/>
              </a:lnSpc>
              <a:spcBef>
                <a:spcPts val="0"/>
              </a:spcBef>
              <a:spcAft>
                <a:spcPts val="0"/>
              </a:spcAft>
              <a:buNone/>
            </a:pPr>
            <a:r>
              <a:rPr lang="en-GB" sz="1600" u="sng">
                <a:solidFill>
                  <a:schemeClr val="accent5"/>
                </a:solidFill>
                <a:hlinkClick r:id="rId3"/>
              </a:rPr>
              <a:t>https://www.youtube.com/watch?v=h62_cMjNZQI</a:t>
            </a:r>
            <a:endParaRPr sz="16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pic>
        <p:nvPicPr>
          <p:cNvPr id="816" name="Google Shape;816;p116"/>
          <p:cNvPicPr preferRelativeResize="0"/>
          <p:nvPr/>
        </p:nvPicPr>
        <p:blipFill>
          <a:blip r:embed="rId3">
            <a:alphaModFix/>
          </a:blip>
          <a:stretch>
            <a:fillRect/>
          </a:stretch>
        </p:blipFill>
        <p:spPr>
          <a:xfrm>
            <a:off x="1295400" y="219600"/>
            <a:ext cx="6767108" cy="3451000"/>
          </a:xfrm>
          <a:prstGeom prst="rect">
            <a:avLst/>
          </a:prstGeom>
          <a:noFill/>
          <a:ln>
            <a:noFill/>
          </a:ln>
        </p:spPr>
      </p:pic>
      <p:sp>
        <p:nvSpPr>
          <p:cNvPr id="817" name="Google Shape;817;p116"/>
          <p:cNvSpPr txBox="1"/>
          <p:nvPr/>
        </p:nvSpPr>
        <p:spPr>
          <a:xfrm>
            <a:off x="1643400" y="4481100"/>
            <a:ext cx="7500600" cy="6624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lang="en-GB" sz="1000">
                <a:solidFill>
                  <a:schemeClr val="dk1"/>
                </a:solidFill>
              </a:rPr>
              <a:t>אני מסכימה </a:t>
            </a:r>
            <a:r>
              <a:rPr b="1" lang="en-GB" sz="1000">
                <a:solidFill>
                  <a:srgbClr val="980000"/>
                </a:solidFill>
              </a:rPr>
              <a:t>בצר</a:t>
            </a:r>
            <a:r>
              <a:rPr lang="en-GB" sz="1000">
                <a:solidFill>
                  <a:schemeClr val="dk1"/>
                </a:solidFill>
              </a:rPr>
              <a:t> בסלט. (=מדינות ההסכמה: </a:t>
            </a:r>
            <a:r>
              <a:rPr b="1" lang="en-GB" sz="1000">
                <a:solidFill>
                  <a:srgbClr val="980000"/>
                </a:solidFill>
              </a:rPr>
              <a:t>ב</a:t>
            </a:r>
            <a:r>
              <a:rPr lang="en-GB" sz="1000">
                <a:solidFill>
                  <a:schemeClr val="dk1"/>
                </a:solidFill>
              </a:rPr>
              <a:t>ריטניה </a:t>
            </a:r>
            <a:r>
              <a:rPr b="1" lang="en-GB" sz="1000">
                <a:solidFill>
                  <a:srgbClr val="980000"/>
                </a:solidFill>
              </a:rPr>
              <a:t>צ</a:t>
            </a:r>
            <a:r>
              <a:rPr lang="en-GB" sz="1000">
                <a:solidFill>
                  <a:schemeClr val="dk1"/>
                </a:solidFill>
              </a:rPr>
              <a:t>רפת </a:t>
            </a:r>
            <a:r>
              <a:rPr b="1" lang="en-GB" sz="1000">
                <a:solidFill>
                  <a:srgbClr val="980000"/>
                </a:solidFill>
              </a:rPr>
              <a:t>ר</a:t>
            </a:r>
            <a:r>
              <a:rPr lang="en-GB" sz="1000">
                <a:solidFill>
                  <a:schemeClr val="dk1"/>
                </a:solidFill>
              </a:rPr>
              <a:t>וסיה).</a:t>
            </a:r>
            <a:endParaRPr sz="1000">
              <a:solidFill>
                <a:srgbClr val="FF0000"/>
              </a:solidFill>
            </a:endParaRPr>
          </a:p>
          <a:p>
            <a:pPr indent="0" lvl="0" marL="0" rtl="1" algn="r">
              <a:lnSpc>
                <a:spcPct val="150000"/>
              </a:lnSpc>
              <a:spcBef>
                <a:spcPts val="0"/>
              </a:spcBef>
              <a:spcAft>
                <a:spcPts val="0"/>
              </a:spcAft>
              <a:buNone/>
            </a:pPr>
            <a:r>
              <a:rPr lang="en-GB" sz="1000">
                <a:solidFill>
                  <a:schemeClr val="dk1"/>
                </a:solidFill>
              </a:rPr>
              <a:t>טכניקת זיכרון לזכור מי היו מדינות ההסכמה.</a:t>
            </a:r>
            <a:endParaRPr sz="10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17"/>
          <p:cNvSpPr txBox="1"/>
          <p:nvPr/>
        </p:nvSpPr>
        <p:spPr>
          <a:xfrm>
            <a:off x="304800" y="468125"/>
            <a:ext cx="8796000" cy="19224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rPr lang="en-GB" sz="1200">
                <a:solidFill>
                  <a:schemeClr val="dk1"/>
                </a:solidFill>
              </a:rPr>
              <a:t>במזרח התיכון התנהלה </a:t>
            </a:r>
            <a:r>
              <a:rPr lang="en-GB" sz="1200">
                <a:solidFill>
                  <a:schemeClr val="dk1"/>
                </a:solidFill>
              </a:rPr>
              <a:t>המלחמה </a:t>
            </a:r>
            <a:r>
              <a:rPr lang="en-GB" sz="1200">
                <a:solidFill>
                  <a:schemeClr val="dk1"/>
                </a:solidFill>
              </a:rPr>
              <a:t>בין בריטניה לאימפריה העות'מאנית. </a:t>
            </a:r>
            <a:endParaRPr sz="1200">
              <a:solidFill>
                <a:schemeClr val="dk1"/>
              </a:solidFill>
            </a:endParaRPr>
          </a:p>
          <a:p>
            <a:pPr indent="0" lvl="0" marL="0" rtl="1" algn="r">
              <a:lnSpc>
                <a:spcPct val="150000"/>
              </a:lnSpc>
              <a:spcBef>
                <a:spcPts val="0"/>
              </a:spcBef>
              <a:spcAft>
                <a:spcPts val="0"/>
              </a:spcAft>
              <a:buNone/>
            </a:pPr>
            <a:r>
              <a:rPr lang="en-GB" sz="1200">
                <a:solidFill>
                  <a:schemeClr val="dk1"/>
                </a:solidFill>
              </a:rPr>
              <a:t>מטרת הבריטים היתה לסלק את האימפריה העות'מאנית מאזור המזרח התיכון ולהשתלט על האזור במקומה. המלחמה באמת הסתיימה בניצחון הבריטים ובכיבוש ארץ ישראל בידיהם.</a:t>
            </a:r>
            <a:endParaRPr sz="1200">
              <a:solidFill>
                <a:schemeClr val="dk1"/>
              </a:solidFill>
            </a:endParaRPr>
          </a:p>
          <a:p>
            <a:pPr indent="0" lvl="0" marL="0" rtl="1" algn="r">
              <a:lnSpc>
                <a:spcPct val="115000"/>
              </a:lnSpc>
              <a:spcBef>
                <a:spcPts val="0"/>
              </a:spcBef>
              <a:spcAft>
                <a:spcPts val="0"/>
              </a:spcAft>
              <a:buNone/>
            </a:pPr>
            <a:r>
              <a:rPr lang="en-GB" sz="1200">
                <a:solidFill>
                  <a:schemeClr val="dk1"/>
                </a:solidFill>
              </a:rPr>
              <a:t>אך, </a:t>
            </a:r>
            <a:r>
              <a:rPr lang="en-GB" sz="1200">
                <a:solidFill>
                  <a:schemeClr val="dk1"/>
                </a:solidFill>
              </a:rPr>
              <a:t>כאשר פרצה המלחמה בקיץ 1914, התנועה הציונית הייתה בהתלבטות קשה: במי מהצדדים לתמוך?</a:t>
            </a:r>
            <a:endParaRPr b="1" sz="1200">
              <a:solidFill>
                <a:schemeClr val="dk1"/>
              </a:solidFill>
            </a:endParaRPr>
          </a:p>
          <a:p>
            <a:pPr indent="0" lvl="0" marL="0" rtl="1" algn="r">
              <a:lnSpc>
                <a:spcPct val="150000"/>
              </a:lnSpc>
              <a:spcBef>
                <a:spcPts val="0"/>
              </a:spcBef>
              <a:spcAft>
                <a:spcPts val="0"/>
              </a:spcAft>
              <a:buNone/>
            </a:pPr>
            <a:r>
              <a:t/>
            </a:r>
            <a:endParaRPr sz="1200">
              <a:solidFill>
                <a:schemeClr val="dk1"/>
              </a:solidFill>
            </a:endParaRPr>
          </a:p>
        </p:txBody>
      </p:sp>
      <p:graphicFrame>
        <p:nvGraphicFramePr>
          <p:cNvPr id="823" name="Google Shape;823;p117"/>
          <p:cNvGraphicFramePr/>
          <p:nvPr/>
        </p:nvGraphicFramePr>
        <p:xfrm>
          <a:off x="1542225" y="2039575"/>
          <a:ext cx="3000000" cy="3000000"/>
        </p:xfrm>
        <a:graphic>
          <a:graphicData uri="http://schemas.openxmlformats.org/drawingml/2006/table">
            <a:tbl>
              <a:tblPr>
                <a:noFill/>
                <a:tableStyleId>{E7D63EDD-10C8-4265-A1D6-DD909B7CA5E6}</a:tableStyleId>
              </a:tblPr>
              <a:tblGrid>
                <a:gridCol w="3239475"/>
                <a:gridCol w="3317650"/>
              </a:tblGrid>
              <a:tr h="12700">
                <a:tc>
                  <a:txBody>
                    <a:bodyPr/>
                    <a:lstStyle/>
                    <a:p>
                      <a:pPr indent="0" lvl="0" marL="0" rtl="1" algn="just">
                        <a:lnSpc>
                          <a:spcPct val="150000"/>
                        </a:lnSpc>
                        <a:spcBef>
                          <a:spcPts val="0"/>
                        </a:spcBef>
                        <a:spcAft>
                          <a:spcPts val="0"/>
                        </a:spcAft>
                        <a:buNone/>
                      </a:pPr>
                      <a:r>
                        <a:rPr b="1" lang="en-GB" sz="1200"/>
                        <a:t>הנימוקים בעד תמיכה ב"מדינות המרכז"</a:t>
                      </a:r>
                      <a:endParaRPr sz="1200"/>
                    </a:p>
                  </a:txBody>
                  <a:tcPr marT="63500" marB="63500" marR="63500" marL="63500"/>
                </a:tc>
                <a:tc>
                  <a:txBody>
                    <a:bodyPr/>
                    <a:lstStyle/>
                    <a:p>
                      <a:pPr indent="0" lvl="0" marL="0" rtl="1" algn="just">
                        <a:lnSpc>
                          <a:spcPct val="150000"/>
                        </a:lnSpc>
                        <a:spcBef>
                          <a:spcPts val="0"/>
                        </a:spcBef>
                        <a:spcAft>
                          <a:spcPts val="0"/>
                        </a:spcAft>
                        <a:buNone/>
                      </a:pPr>
                      <a:r>
                        <a:rPr b="1" lang="en-GB" sz="1200"/>
                        <a:t>הנימוקים בעד תמיכה ב"מדינות ההסכמה"</a:t>
                      </a:r>
                      <a:endParaRPr sz="1200"/>
                    </a:p>
                  </a:txBody>
                  <a:tcPr marT="63500" marB="63500" marR="63500" marL="63500"/>
                </a:tc>
              </a:tr>
              <a:tr h="12700">
                <a:tc>
                  <a:txBody>
                    <a:bodyPr/>
                    <a:lstStyle/>
                    <a:p>
                      <a:pPr indent="0" lvl="0" marL="0" rtl="1" algn="just">
                        <a:lnSpc>
                          <a:spcPct val="150000"/>
                        </a:lnSpc>
                        <a:spcBef>
                          <a:spcPts val="0"/>
                        </a:spcBef>
                        <a:spcAft>
                          <a:spcPts val="0"/>
                        </a:spcAft>
                        <a:buNone/>
                      </a:pPr>
                      <a:r>
                        <a:rPr lang="en-GB" sz="1200" u="sng"/>
                        <a:t>חשש מפגיעה בישוב היהודי בא"י</a:t>
                      </a:r>
                      <a:r>
                        <a:rPr lang="en-GB" sz="1200"/>
                        <a:t> </a:t>
                      </a:r>
                      <a:endParaRPr sz="1200"/>
                    </a:p>
                    <a:p>
                      <a:pPr indent="0" lvl="0" marL="0" rtl="1" algn="just">
                        <a:lnSpc>
                          <a:spcPct val="150000"/>
                        </a:lnSpc>
                        <a:spcBef>
                          <a:spcPts val="0"/>
                        </a:spcBef>
                        <a:spcAft>
                          <a:spcPts val="0"/>
                        </a:spcAft>
                        <a:buNone/>
                      </a:pPr>
                      <a:r>
                        <a:rPr lang="en-GB" sz="1200"/>
                        <a:t>האימפריה העותמאנית שלטה בארץ ישראל. יש לתמוך בה כדי שלא תתנכל לישוב היהודי בארץ ישראל שתחת שליטתה ותתמוך בתנועה הציונית ובהקמת הבית הלאומי היהודי.</a:t>
                      </a:r>
                      <a:endParaRPr sz="1200"/>
                    </a:p>
                  </a:txBody>
                  <a:tcPr marT="63500" marB="63500" marR="63500" marL="63500"/>
                </a:tc>
                <a:tc>
                  <a:txBody>
                    <a:bodyPr/>
                    <a:lstStyle/>
                    <a:p>
                      <a:pPr indent="0" lvl="0" marL="0" rtl="1" algn="just">
                        <a:lnSpc>
                          <a:spcPct val="150000"/>
                        </a:lnSpc>
                        <a:spcBef>
                          <a:spcPts val="0"/>
                        </a:spcBef>
                        <a:spcAft>
                          <a:spcPts val="0"/>
                        </a:spcAft>
                        <a:buNone/>
                      </a:pPr>
                      <a:r>
                        <a:rPr lang="en-GB" sz="1200" u="sng"/>
                        <a:t>יחסו השלילי של השלטון העות'מאני</a:t>
                      </a:r>
                      <a:endParaRPr sz="1200"/>
                    </a:p>
                    <a:p>
                      <a:pPr indent="0" lvl="0" marL="0" rtl="1" algn="just">
                        <a:lnSpc>
                          <a:spcPct val="150000"/>
                        </a:lnSpc>
                        <a:spcBef>
                          <a:spcPts val="0"/>
                        </a:spcBef>
                        <a:spcAft>
                          <a:spcPts val="0"/>
                        </a:spcAft>
                        <a:buNone/>
                      </a:pPr>
                      <a:r>
                        <a:rPr lang="en-GB" sz="1200"/>
                        <a:t>העותמאנים נהגו ביד קשה נגד הישוב היהודי בארץ ישראל. התומכים בבריטניה קיוו שהיא תנצח במלחמה ותכבוש את המזרח התיכון ואת א"י מידי העותמאנים, ומצב הישוב היהודי בארץ ישראל ישתפר.</a:t>
                      </a:r>
                      <a:endParaRPr sz="1200"/>
                    </a:p>
                  </a:txBody>
                  <a:tcPr marT="63500" marB="63500" marR="63500" marL="63500"/>
                </a:tc>
              </a:tr>
              <a:tr h="12700">
                <a:tc>
                  <a:txBody>
                    <a:bodyPr/>
                    <a:lstStyle/>
                    <a:p>
                      <a:pPr indent="0" lvl="0" marL="0" rtl="1" algn="just">
                        <a:lnSpc>
                          <a:spcPct val="150000"/>
                        </a:lnSpc>
                        <a:spcBef>
                          <a:spcPts val="0"/>
                        </a:spcBef>
                        <a:spcAft>
                          <a:spcPts val="0"/>
                        </a:spcAft>
                        <a:buNone/>
                      </a:pPr>
                      <a:r>
                        <a:rPr lang="en-GB" sz="1200" u="sng"/>
                        <a:t>חשש מפגיעה במוסדות התנועה הציונית בגרמניה</a:t>
                      </a:r>
                      <a:endParaRPr sz="1200" u="sng"/>
                    </a:p>
                    <a:p>
                      <a:pPr indent="0" lvl="0" marL="0" rtl="1" algn="just">
                        <a:lnSpc>
                          <a:spcPct val="150000"/>
                        </a:lnSpc>
                        <a:spcBef>
                          <a:spcPts val="0"/>
                        </a:spcBef>
                        <a:spcAft>
                          <a:spcPts val="0"/>
                        </a:spcAft>
                        <a:buNone/>
                      </a:pPr>
                      <a:r>
                        <a:rPr lang="en-GB" sz="1200"/>
                        <a:t>רוב המוסדות של התנועה הציונית שכנו בגרמניה וחלק ממנהיגי התנועה הציונית גרו בגרמניה.</a:t>
                      </a:r>
                      <a:endParaRPr sz="1200"/>
                    </a:p>
                  </a:txBody>
                  <a:tcPr marT="63500" marB="63500" marR="63500" marL="63500"/>
                </a:tc>
                <a:tc>
                  <a:txBody>
                    <a:bodyPr/>
                    <a:lstStyle/>
                    <a:p>
                      <a:pPr indent="0" lvl="0" marL="0" rtl="1" algn="just">
                        <a:lnSpc>
                          <a:spcPct val="150000"/>
                        </a:lnSpc>
                        <a:spcBef>
                          <a:spcPts val="0"/>
                        </a:spcBef>
                        <a:spcAft>
                          <a:spcPts val="0"/>
                        </a:spcAft>
                        <a:buNone/>
                      </a:pPr>
                      <a:r>
                        <a:rPr lang="en-GB" sz="1200" u="sng"/>
                        <a:t>היחסים הטובים של התנועה הציונית עם בריטניה</a:t>
                      </a:r>
                      <a:endParaRPr sz="1200" u="sng"/>
                    </a:p>
                    <a:p>
                      <a:pPr indent="0" lvl="0" marL="0" rtl="1" algn="just">
                        <a:lnSpc>
                          <a:spcPct val="150000"/>
                        </a:lnSpc>
                        <a:spcBef>
                          <a:spcPts val="0"/>
                        </a:spcBef>
                        <a:spcAft>
                          <a:spcPts val="0"/>
                        </a:spcAft>
                        <a:buNone/>
                      </a:pPr>
                      <a:r>
                        <a:rPr lang="en-GB" sz="1200"/>
                        <a:t>צפייה שאם בריטניה תנצח במלחמה, היא תעזור לתנועה הציונית ותתמוך בהקמת הבית הלאומי היהודי.</a:t>
                      </a:r>
                      <a:endParaRPr sz="1200"/>
                    </a:p>
                  </a:txBody>
                  <a:tcPr marT="63500" marB="63500" marR="63500" marL="63500"/>
                </a:tc>
              </a:tr>
            </a:tbl>
          </a:graphicData>
        </a:graphic>
      </p:graphicFrame>
      <p:sp>
        <p:nvSpPr>
          <p:cNvPr id="824" name="Google Shape;824;p117"/>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עמדת התנועה הציונית במהלך מלחמת העולם הראשונה</a:t>
            </a:r>
            <a:endParaRPr b="1" sz="1600">
              <a:solidFill>
                <a:srgbClr val="1C4587"/>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8"/>
          <p:cNvSpPr txBox="1"/>
          <p:nvPr/>
        </p:nvSpPr>
        <p:spPr>
          <a:xfrm>
            <a:off x="902800" y="1077725"/>
            <a:ext cx="7283700" cy="3806700"/>
          </a:xfrm>
          <a:prstGeom prst="rect">
            <a:avLst/>
          </a:prstGeom>
          <a:noFill/>
          <a:ln>
            <a:noFill/>
          </a:ln>
        </p:spPr>
        <p:txBody>
          <a:bodyPr anchorCtr="0" anchor="ctr" bIns="91425" lIns="91425" spcFirstLastPara="1" rIns="91425" wrap="square" tIns="91425">
            <a:noAutofit/>
          </a:bodyPr>
          <a:lstStyle/>
          <a:p>
            <a:pPr indent="0" lvl="0" marL="0" rtl="1" algn="r">
              <a:lnSpc>
                <a:spcPct val="200000"/>
              </a:lnSpc>
              <a:spcBef>
                <a:spcPts val="0"/>
              </a:spcBef>
              <a:spcAft>
                <a:spcPts val="0"/>
              </a:spcAft>
              <a:buNone/>
            </a:pPr>
            <a:r>
              <a:rPr lang="en-GB" sz="1600">
                <a:solidFill>
                  <a:schemeClr val="dk1"/>
                </a:solidFill>
              </a:rPr>
              <a:t>לאור היתרונות והחסרונות שהיו לתמיכה בכל אחד מהצדדים, הוחלט לנקוט בעמדה </a:t>
            </a:r>
            <a:r>
              <a:rPr b="1" lang="en-GB" sz="1600">
                <a:solidFill>
                  <a:schemeClr val="dk1"/>
                </a:solidFill>
              </a:rPr>
              <a:t>ניטראלית </a:t>
            </a:r>
            <a:r>
              <a:rPr lang="en-GB" sz="1600">
                <a:solidFill>
                  <a:schemeClr val="dk1"/>
                </a:solidFill>
              </a:rPr>
              <a:t>ולא לתמוך באף אחד מהצדדים, מהסיבות הבאות:</a:t>
            </a:r>
            <a:br>
              <a:rPr lang="en-GB" sz="1600">
                <a:solidFill>
                  <a:schemeClr val="dk1"/>
                </a:solidFill>
              </a:rPr>
            </a:br>
            <a:r>
              <a:rPr lang="en-GB" sz="1600">
                <a:solidFill>
                  <a:schemeClr val="dk1"/>
                </a:solidFill>
              </a:rPr>
              <a:t>1. מכיוון שלא היו ברור מי ינצח במלחמה הייתה תחושה שאסור לתמוך בצד אחד.</a:t>
            </a:r>
            <a:br>
              <a:rPr lang="en-GB" sz="1600">
                <a:solidFill>
                  <a:schemeClr val="dk1"/>
                </a:solidFill>
              </a:rPr>
            </a:br>
            <a:r>
              <a:rPr lang="en-GB" sz="1600">
                <a:solidFill>
                  <a:schemeClr val="dk1"/>
                </a:solidFill>
              </a:rPr>
              <a:t>תמיכה בצד אחד עלולה לפגוע בסיכויים של תמיכה עתידית מצד המנצחים בהקמת מדינה יהודית.</a:t>
            </a:r>
            <a:br>
              <a:rPr lang="en-GB" sz="1600">
                <a:solidFill>
                  <a:schemeClr val="dk1"/>
                </a:solidFill>
              </a:rPr>
            </a:br>
            <a:r>
              <a:rPr lang="en-GB" sz="1600">
                <a:solidFill>
                  <a:schemeClr val="dk1"/>
                </a:solidFill>
              </a:rPr>
              <a:t>2. הזדהות עם צד אחד הייתה עלולה לגרום נזק קשה ליהודים שחיו במחנה השני וכמובן לסכן את הישוב היהודי בארץ ישראל.</a:t>
            </a:r>
            <a:endParaRPr sz="1600">
              <a:solidFill>
                <a:schemeClr val="dk1"/>
              </a:solidFill>
            </a:endParaRPr>
          </a:p>
        </p:txBody>
      </p:sp>
      <p:sp>
        <p:nvSpPr>
          <p:cNvPr id="830" name="Google Shape;830;p118"/>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עמדת התנועה הציונית במהלך מלחמת העולם הראשונה</a:t>
            </a:r>
            <a:endParaRPr b="1" sz="1600">
              <a:solidFill>
                <a:srgbClr val="1C4587"/>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19"/>
          <p:cNvSpPr txBox="1"/>
          <p:nvPr/>
        </p:nvSpPr>
        <p:spPr>
          <a:xfrm>
            <a:off x="391350" y="1067425"/>
            <a:ext cx="8584500" cy="3338100"/>
          </a:xfrm>
          <a:prstGeom prst="rect">
            <a:avLst/>
          </a:prstGeom>
          <a:noFill/>
          <a:ln>
            <a:noFill/>
          </a:ln>
        </p:spPr>
        <p:txBody>
          <a:bodyPr anchorCtr="0" anchor="ctr" bIns="91425" lIns="91425" spcFirstLastPara="1" rIns="91425" wrap="square" tIns="91425">
            <a:noAutofit/>
          </a:bodyPr>
          <a:lstStyle/>
          <a:p>
            <a:pPr indent="0" lvl="0" marL="0" rtl="1" algn="just">
              <a:lnSpc>
                <a:spcPct val="200000"/>
              </a:lnSpc>
              <a:spcBef>
                <a:spcPts val="0"/>
              </a:spcBef>
              <a:spcAft>
                <a:spcPts val="0"/>
              </a:spcAft>
              <a:buNone/>
            </a:pPr>
            <a:r>
              <a:rPr lang="en-GB" sz="1600">
                <a:solidFill>
                  <a:schemeClr val="dk1"/>
                </a:solidFill>
              </a:rPr>
              <a:t>ערב מלחמת העולם הראשונה חיו בארץ ישראל 85,000 יהודים.</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רובם חיו בערים (בעיקר בירושלים ויפו).</a:t>
            </a:r>
            <a:endParaRPr sz="1600">
              <a:solidFill>
                <a:schemeClr val="dk1"/>
              </a:solidFill>
            </a:endParaRPr>
          </a:p>
          <a:p>
            <a:pPr indent="0" lvl="0" marL="0" rtl="1" algn="just">
              <a:lnSpc>
                <a:spcPct val="200000"/>
              </a:lnSpc>
              <a:spcBef>
                <a:spcPts val="0"/>
              </a:spcBef>
              <a:spcAft>
                <a:spcPts val="0"/>
              </a:spcAft>
              <a:buNone/>
            </a:pPr>
            <a:r>
              <a:rPr lang="en-GB" sz="1600">
                <a:solidFill>
                  <a:schemeClr val="dk1"/>
                </a:solidFill>
              </a:rPr>
              <a:t>כמחציתם היו נתיני מעצמות זרות, בעיקר רוסיה, וכמחציתם נתיני האימפריה העותמאנית.</a:t>
            </a:r>
            <a:endParaRPr sz="1600">
              <a:solidFill>
                <a:schemeClr val="dk1"/>
              </a:solidFill>
            </a:endParaRPr>
          </a:p>
          <a:p>
            <a:pPr indent="0" lvl="0" marL="0" marR="0" rtl="1" algn="just">
              <a:lnSpc>
                <a:spcPct val="200000"/>
              </a:lnSpc>
              <a:spcBef>
                <a:spcPts val="0"/>
              </a:spcBef>
              <a:spcAft>
                <a:spcPts val="0"/>
              </a:spcAft>
              <a:buNone/>
            </a:pPr>
            <a:r>
              <a:rPr lang="en-GB" sz="1600">
                <a:solidFill>
                  <a:schemeClr val="dk1"/>
                </a:solidFill>
              </a:rPr>
              <a:t>עם הצטרפותה של האימפריה העות'מאנית למלחמת העולם ה-1 ב-1914 ,הפך כל שטחה של א"י למחנה צבאי גדול. מרגע זה חלה הידרדרות ביחסים שבין השלטון העות'מאני ליישוב היהודי בא"י. השלטון העות'מאני, בראשותו של המושל ג'מאל פחה, נהג בצורה אכזרית ועוינת כלפי היהודים.</a:t>
            </a:r>
            <a:endParaRPr sz="1600">
              <a:solidFill>
                <a:schemeClr val="dk1"/>
              </a:solidFill>
            </a:endParaRPr>
          </a:p>
        </p:txBody>
      </p:sp>
      <p:sp>
        <p:nvSpPr>
          <p:cNvPr id="836" name="Google Shape;836;p119"/>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700" u="sng">
                <a:solidFill>
                  <a:srgbClr val="4A86E8"/>
                </a:solidFill>
              </a:rPr>
              <a:t>מדיניות השלטון העות'מאני (ג'מל פחה) כלפי היישוב היהודי בא"י בזמן מלחמת העולם הראשונה: </a:t>
            </a:r>
            <a:br>
              <a:rPr b="1" lang="en-GB" sz="1700" u="sng">
                <a:solidFill>
                  <a:srgbClr val="4A86E8"/>
                </a:solidFill>
              </a:rPr>
            </a:br>
            <a:endParaRPr b="1" sz="1700" u="sng">
              <a:solidFill>
                <a:srgbClr val="1C458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nvSpPr>
        <p:spPr>
          <a:xfrm>
            <a:off x="3281150" y="143725"/>
            <a:ext cx="1633800" cy="6945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None/>
            </a:pPr>
            <a:r>
              <a:rPr b="1" lang="en-GB" sz="4500">
                <a:solidFill>
                  <a:srgbClr val="4A86E8"/>
                </a:solidFill>
                <a:latin typeface="Impact"/>
                <a:ea typeface="Impact"/>
                <a:cs typeface="Impact"/>
                <a:sym typeface="Impact"/>
              </a:rPr>
              <a:t> 2</a:t>
            </a:r>
            <a:endParaRPr b="1" sz="4500">
              <a:solidFill>
                <a:srgbClr val="4A86E8"/>
              </a:solidFill>
              <a:latin typeface="Impact"/>
              <a:ea typeface="Impact"/>
              <a:cs typeface="Impact"/>
              <a:sym typeface="Impact"/>
            </a:endParaRPr>
          </a:p>
        </p:txBody>
      </p:sp>
      <p:pic>
        <p:nvPicPr>
          <p:cNvPr id="243" name="Google Shape;243;p39"/>
          <p:cNvPicPr preferRelativeResize="0"/>
          <p:nvPr/>
        </p:nvPicPr>
        <p:blipFill>
          <a:blip r:embed="rId3">
            <a:alphaModFix/>
          </a:blip>
          <a:stretch>
            <a:fillRect/>
          </a:stretch>
        </p:blipFill>
        <p:spPr>
          <a:xfrm>
            <a:off x="1829625" y="1034100"/>
            <a:ext cx="4657725" cy="1866900"/>
          </a:xfrm>
          <a:prstGeom prst="rect">
            <a:avLst/>
          </a:prstGeom>
          <a:noFill/>
          <a:ln>
            <a:noFill/>
          </a:ln>
        </p:spPr>
      </p:pic>
      <p:pic>
        <p:nvPicPr>
          <p:cNvPr id="244" name="Google Shape;244;p39"/>
          <p:cNvPicPr preferRelativeResize="0"/>
          <p:nvPr/>
        </p:nvPicPr>
        <p:blipFill>
          <a:blip r:embed="rId4">
            <a:alphaModFix/>
          </a:blip>
          <a:stretch>
            <a:fillRect/>
          </a:stretch>
        </p:blipFill>
        <p:spPr>
          <a:xfrm>
            <a:off x="2362200" y="2520000"/>
            <a:ext cx="4067175" cy="1781175"/>
          </a:xfrm>
          <a:prstGeom prst="rect">
            <a:avLst/>
          </a:prstGeom>
          <a:noFill/>
          <a:ln>
            <a:noFill/>
          </a:ln>
        </p:spPr>
      </p:pic>
      <p:pic>
        <p:nvPicPr>
          <p:cNvPr id="245" name="Google Shape;245;p39"/>
          <p:cNvPicPr preferRelativeResize="0"/>
          <p:nvPr/>
        </p:nvPicPr>
        <p:blipFill>
          <a:blip r:embed="rId5">
            <a:alphaModFix/>
          </a:blip>
          <a:stretch>
            <a:fillRect/>
          </a:stretch>
        </p:blipFill>
        <p:spPr>
          <a:xfrm>
            <a:off x="6792150" y="152400"/>
            <a:ext cx="2143125" cy="2143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20"/>
          <p:cNvSpPr txBox="1"/>
          <p:nvPr/>
        </p:nvSpPr>
        <p:spPr>
          <a:xfrm>
            <a:off x="626325" y="827150"/>
            <a:ext cx="7852500" cy="3655200"/>
          </a:xfrm>
          <a:prstGeom prst="rect">
            <a:avLst/>
          </a:prstGeom>
          <a:noFill/>
          <a:ln>
            <a:noFill/>
          </a:ln>
        </p:spPr>
        <p:txBody>
          <a:bodyPr anchorCtr="0" anchor="ctr" bIns="91425" lIns="91425" spcFirstLastPara="1" rIns="91425" wrap="square" tIns="91425">
            <a:noAutofit/>
          </a:bodyPr>
          <a:lstStyle/>
          <a:p>
            <a:pPr indent="0" lvl="0" marL="0" marR="0" rtl="1" algn="just">
              <a:lnSpc>
                <a:spcPct val="150000"/>
              </a:lnSpc>
              <a:spcBef>
                <a:spcPts val="0"/>
              </a:spcBef>
              <a:spcAft>
                <a:spcPts val="0"/>
              </a:spcAft>
              <a:buNone/>
            </a:pPr>
            <a:r>
              <a:t/>
            </a:r>
            <a:endParaRPr>
              <a:solidFill>
                <a:schemeClr val="dk1"/>
              </a:solidFill>
            </a:endParaRPr>
          </a:p>
          <a:p>
            <a:pPr indent="0" lvl="0" marL="0" rtl="1" algn="ctr">
              <a:lnSpc>
                <a:spcPct val="150000"/>
              </a:lnSpc>
              <a:spcBef>
                <a:spcPts val="0"/>
              </a:spcBef>
              <a:spcAft>
                <a:spcPts val="0"/>
              </a:spcAft>
              <a:buNone/>
            </a:pPr>
            <a:r>
              <a:rPr lang="en-GB" u="sng">
                <a:solidFill>
                  <a:schemeClr val="dk1"/>
                </a:solidFill>
              </a:rPr>
              <a:t>השלטון העות'מאני, בראשותו של המושל ג'מאל פחה, נהג בצורה אכזרית ועוינת כלפי היהודים. למה</a:t>
            </a:r>
            <a:r>
              <a:rPr lang="en-GB" u="sng">
                <a:solidFill>
                  <a:schemeClr val="dk1"/>
                </a:solidFill>
              </a:rPr>
              <a:t>? </a:t>
            </a:r>
            <a:endParaRPr u="sng">
              <a:solidFill>
                <a:schemeClr val="dk1"/>
              </a:solidFill>
            </a:endParaRPr>
          </a:p>
          <a:p>
            <a:pPr indent="0" lvl="0" marL="0" rtl="1" algn="ctr">
              <a:lnSpc>
                <a:spcPct val="150000"/>
              </a:lnSpc>
              <a:spcBef>
                <a:spcPts val="0"/>
              </a:spcBef>
              <a:spcAft>
                <a:spcPts val="0"/>
              </a:spcAft>
              <a:buNone/>
            </a:pPr>
            <a:r>
              <a:rPr lang="en-GB" u="sng">
                <a:solidFill>
                  <a:schemeClr val="dk1"/>
                </a:solidFill>
              </a:rPr>
              <a:t>או, מה היו הגורמים?</a:t>
            </a:r>
            <a:endParaRPr u="sng">
              <a:solidFill>
                <a:schemeClr val="dk1"/>
              </a:solidFill>
            </a:endParaRPr>
          </a:p>
          <a:p>
            <a:pPr indent="-317500" lvl="0" marL="457200" rtl="1" algn="just">
              <a:lnSpc>
                <a:spcPct val="150000"/>
              </a:lnSpc>
              <a:spcBef>
                <a:spcPts val="0"/>
              </a:spcBef>
              <a:spcAft>
                <a:spcPts val="0"/>
              </a:spcAft>
              <a:buClr>
                <a:schemeClr val="dk1"/>
              </a:buClr>
              <a:buSzPts val="1400"/>
              <a:buAutoNum type="arabicPeriod"/>
            </a:pPr>
            <a:r>
              <a:rPr b="1" lang="en-GB">
                <a:solidFill>
                  <a:schemeClr val="dk1"/>
                </a:solidFill>
              </a:rPr>
              <a:t>רצון למנוע הקמת מדינת לאום ציונית</a:t>
            </a:r>
            <a:r>
              <a:rPr lang="en-GB">
                <a:solidFill>
                  <a:schemeClr val="dk1"/>
                </a:solidFill>
              </a:rPr>
              <a:t>: </a:t>
            </a:r>
            <a:r>
              <a:rPr lang="en-GB">
                <a:solidFill>
                  <a:schemeClr val="dk1"/>
                </a:solidFill>
              </a:rPr>
              <a:t>במאה ה-19 נחלש כוחה של האימפריה העותמאנית והיא איבדה שטחים רבים לטובת מדינות לאום שקמו בשטחה. בשטחי האימפריה היתה תסיסה לאומית, והשליטים העותמאנים פחדו מפני פירוק האימפריה.</a:t>
            </a:r>
            <a:br>
              <a:rPr lang="en-GB">
                <a:solidFill>
                  <a:schemeClr val="dk1"/>
                </a:solidFill>
              </a:rPr>
            </a:br>
            <a:r>
              <a:rPr lang="en-GB">
                <a:solidFill>
                  <a:schemeClr val="dk1"/>
                </a:solidFill>
              </a:rPr>
              <a:t>האימפריה העותמאנית התנגדה לציונות. הסולטן העותמאני סירב לבקשת הצארטר של הרצל, והשלטונות העותמאנים ביקשו כבר בסוף המאה ה-19 לעצור את עליית היהודים לארץ ואת התיישבותם בה.</a:t>
            </a:r>
            <a:endParaRPr>
              <a:solidFill>
                <a:schemeClr val="dk1"/>
              </a:solidFill>
            </a:endParaRPr>
          </a:p>
          <a:p>
            <a:pPr indent="-317500" lvl="0" marL="457200" rtl="1" algn="just">
              <a:lnSpc>
                <a:spcPct val="150000"/>
              </a:lnSpc>
              <a:spcBef>
                <a:spcPts val="0"/>
              </a:spcBef>
              <a:spcAft>
                <a:spcPts val="0"/>
              </a:spcAft>
              <a:buClr>
                <a:schemeClr val="dk1"/>
              </a:buClr>
              <a:buSzPts val="1400"/>
              <a:buAutoNum type="arabicPeriod"/>
            </a:pPr>
            <a:r>
              <a:rPr b="1" lang="en-GB">
                <a:solidFill>
                  <a:schemeClr val="dk1"/>
                </a:solidFill>
              </a:rPr>
              <a:t>מניעת ריגול לטובת רוסיה ובריטניה</a:t>
            </a:r>
            <a:r>
              <a:rPr lang="en-GB">
                <a:solidFill>
                  <a:schemeClr val="dk1"/>
                </a:solidFill>
              </a:rPr>
              <a:t>: תורכיה לחמה ברוסיה, ומכיוון שמוצאם של מרבית היהודים מבני הישוב היה ממזרח אירופה, נטו התורכים לראות ביהודים מרגלים לטובת מדינות ההסכמה. התורכים חשדו שהציונים תומכים במדינות ההסכמה ומרגלים למען הבריטים שישבו במצרים.</a:t>
            </a:r>
            <a:endParaRPr>
              <a:solidFill>
                <a:schemeClr val="dk1"/>
              </a:solidFill>
            </a:endParaRPr>
          </a:p>
        </p:txBody>
      </p:sp>
      <p:sp>
        <p:nvSpPr>
          <p:cNvPr id="842" name="Google Shape;842;p120"/>
          <p:cNvSpPr txBox="1"/>
          <p:nvPr/>
        </p:nvSpPr>
        <p:spPr>
          <a:xfrm>
            <a:off x="391350" y="-8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600" u="sng">
                <a:solidFill>
                  <a:srgbClr val="4A86E8"/>
                </a:solidFill>
              </a:rPr>
              <a:t>מדיניות השלטון העות'מאני (ג'מל פחה) כלפי היישוב היהודי בא"י בזמן מלחמת העולם הראשונה: </a:t>
            </a:r>
            <a:br>
              <a:rPr b="1" lang="en-GB" sz="1600" u="sng">
                <a:solidFill>
                  <a:srgbClr val="4A86E8"/>
                </a:solidFill>
              </a:rPr>
            </a:br>
            <a:r>
              <a:rPr b="1" lang="en-GB" sz="1600" u="sng">
                <a:solidFill>
                  <a:srgbClr val="4A86E8"/>
                </a:solidFill>
              </a:rPr>
              <a:t>גורמים</a:t>
            </a:r>
            <a:endParaRPr b="1" sz="1600" u="sng">
              <a:solidFill>
                <a:srgbClr val="1C4587"/>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1"/>
          <p:cNvSpPr txBox="1"/>
          <p:nvPr/>
        </p:nvSpPr>
        <p:spPr>
          <a:xfrm>
            <a:off x="33175" y="1289600"/>
            <a:ext cx="8674200" cy="39072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Clr>
                <a:schemeClr val="dk1"/>
              </a:buClr>
              <a:buSzPts val="1100"/>
              <a:buFont typeface="Arial"/>
              <a:buNone/>
            </a:pPr>
            <a:r>
              <a:rPr b="1" lang="en-GB">
                <a:solidFill>
                  <a:srgbClr val="333333"/>
                </a:solidFill>
              </a:rPr>
              <a:t>א. </a:t>
            </a:r>
            <a:r>
              <a:rPr b="1" lang="en-GB">
                <a:solidFill>
                  <a:srgbClr val="3366FF"/>
                </a:solidFill>
              </a:rPr>
              <a:t>פגיעה בפעילות התנועה הציונית</a:t>
            </a:r>
            <a:r>
              <a:rPr lang="en-GB">
                <a:solidFill>
                  <a:srgbClr val="333333"/>
                </a:solidFill>
              </a:rPr>
              <a:t>. </a:t>
            </a:r>
            <a:endParaRPr>
              <a:solidFill>
                <a:srgbClr val="333333"/>
              </a:solidFill>
            </a:endParaRPr>
          </a:p>
          <a:p>
            <a:pPr indent="-317500" lvl="0" marL="457200" marR="381000" rtl="1" algn="r">
              <a:lnSpc>
                <a:spcPct val="150000"/>
              </a:lnSpc>
              <a:spcBef>
                <a:spcPts val="800"/>
              </a:spcBef>
              <a:spcAft>
                <a:spcPts val="0"/>
              </a:spcAft>
              <a:buClr>
                <a:srgbClr val="333333"/>
              </a:buClr>
              <a:buSzPts val="1400"/>
              <a:buAutoNum type="arabicPeriod"/>
            </a:pPr>
            <a:r>
              <a:rPr lang="en-GB">
                <a:solidFill>
                  <a:srgbClr val="333333"/>
                </a:solidFill>
              </a:rPr>
              <a:t>איסור על מכירת קרקעות ליהודים.</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גירוש פעילים ציונים בולטים, כמו דוד בן-גוריון, יצחק בן-צבי וארתור רופין, מנהל המשרד הציוני בארץ ישראל.</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פירוק ארגון 'השומר' ואיסור על היהודים לשאת נשק.</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איסור על השימוש בסמלים לאומיים: הנפת הדגל,  בולי הקרן הקיימת, כתיבה בשפה העברית במכתבים ושלטים .</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הפסקת העלייה היהודית  מאירופה המזרחית בגלל ניתוק הקשר עם המדינות האויבות לתורכיה.</a:t>
            </a:r>
            <a:endParaRPr>
              <a:solidFill>
                <a:srgbClr val="333333"/>
              </a:solidFill>
            </a:endParaRPr>
          </a:p>
          <a:p>
            <a:pPr indent="0" lvl="0" marL="0" rtl="1" algn="r">
              <a:lnSpc>
                <a:spcPct val="150000"/>
              </a:lnSpc>
              <a:spcBef>
                <a:spcPts val="800"/>
              </a:spcBef>
              <a:spcAft>
                <a:spcPts val="0"/>
              </a:spcAft>
              <a:buClr>
                <a:schemeClr val="dk1"/>
              </a:buClr>
              <a:buSzPts val="1100"/>
              <a:buFont typeface="Arial"/>
              <a:buNone/>
            </a:pPr>
            <a:r>
              <a:rPr b="1" lang="en-GB">
                <a:solidFill>
                  <a:srgbClr val="333333"/>
                </a:solidFill>
              </a:rPr>
              <a:t>ב. </a:t>
            </a:r>
            <a:r>
              <a:rPr b="1" lang="en-GB">
                <a:solidFill>
                  <a:srgbClr val="3366FF"/>
                </a:solidFill>
              </a:rPr>
              <a:t>סיפוק צרכי הצבא התורכי</a:t>
            </a:r>
            <a:r>
              <a:rPr b="1" lang="en-GB">
                <a:solidFill>
                  <a:srgbClr val="333333"/>
                </a:solidFill>
              </a:rPr>
              <a:t>.</a:t>
            </a:r>
            <a:endParaRPr b="1">
              <a:solidFill>
                <a:srgbClr val="333333"/>
              </a:solidFill>
            </a:endParaRPr>
          </a:p>
          <a:p>
            <a:pPr indent="-317500" lvl="0" marL="457200" marR="381000" rtl="1" algn="r">
              <a:lnSpc>
                <a:spcPct val="150000"/>
              </a:lnSpc>
              <a:spcBef>
                <a:spcPts val="800"/>
              </a:spcBef>
              <a:spcAft>
                <a:spcPts val="0"/>
              </a:spcAft>
              <a:buClr>
                <a:srgbClr val="333333"/>
              </a:buClr>
              <a:buSzPts val="1400"/>
              <a:buAutoNum type="arabicPeriod"/>
            </a:pPr>
            <a:r>
              <a:rPr lang="en-GB">
                <a:solidFill>
                  <a:srgbClr val="333333"/>
                </a:solidFill>
              </a:rPr>
              <a:t>ג'מאל פחה הטיל על היישוב היהודי 'מס מלחמה' שהתבטא במיסים כבדים מאוד.</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החרמה של מוצרי מזון, סחורות, כלי עבודה, אמצעי הובלה וציוד נוסף.</a:t>
            </a:r>
            <a:endParaRPr>
              <a:solidFill>
                <a:srgbClr val="333333"/>
              </a:solidFill>
            </a:endParaRPr>
          </a:p>
          <a:p>
            <a:pPr indent="-317500" lvl="0" marL="457200" marR="381000" rtl="1" algn="r">
              <a:lnSpc>
                <a:spcPct val="150000"/>
              </a:lnSpc>
              <a:spcBef>
                <a:spcPts val="0"/>
              </a:spcBef>
              <a:spcAft>
                <a:spcPts val="0"/>
              </a:spcAft>
              <a:buClr>
                <a:srgbClr val="333333"/>
              </a:buClr>
              <a:buSzPts val="1400"/>
              <a:buAutoNum type="arabicPeriod"/>
            </a:pPr>
            <a:r>
              <a:rPr lang="en-GB">
                <a:solidFill>
                  <a:srgbClr val="333333"/>
                </a:solidFill>
              </a:rPr>
              <a:t>גיוס יהודים לעבודות כפיה עבור הצבא התורכי. </a:t>
            </a:r>
            <a:endParaRPr>
              <a:solidFill>
                <a:schemeClr val="dk1"/>
              </a:solidFill>
            </a:endParaRPr>
          </a:p>
        </p:txBody>
      </p:sp>
      <p:sp>
        <p:nvSpPr>
          <p:cNvPr id="848" name="Google Shape;848;p121"/>
          <p:cNvSpPr txBox="1"/>
          <p:nvPr/>
        </p:nvSpPr>
        <p:spPr>
          <a:xfrm>
            <a:off x="391350" y="-8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600" u="sng">
                <a:solidFill>
                  <a:srgbClr val="4A86E8"/>
                </a:solidFill>
              </a:rPr>
              <a:t>מדיניות השלטון העות'מאני (ג'מל פחה) כלפי היישוב היהודי בא"י בזמן מלחמת העולם הראשונה: </a:t>
            </a:r>
            <a:br>
              <a:rPr b="1" lang="en-GB" sz="1600" u="sng">
                <a:solidFill>
                  <a:srgbClr val="4A86E8"/>
                </a:solidFill>
              </a:rPr>
            </a:br>
            <a:r>
              <a:rPr b="1" lang="en-GB" sz="1600" u="sng">
                <a:solidFill>
                  <a:srgbClr val="4A86E8"/>
                </a:solidFill>
              </a:rPr>
              <a:t>יעדים (=מטרות) </a:t>
            </a:r>
            <a:endParaRPr b="1" sz="1600" u="sng">
              <a:solidFill>
                <a:srgbClr val="1C4587"/>
              </a:solidFill>
            </a:endParaRPr>
          </a:p>
        </p:txBody>
      </p:sp>
      <p:pic>
        <p:nvPicPr>
          <p:cNvPr id="849" name="Google Shape;849;p121"/>
          <p:cNvPicPr preferRelativeResize="0"/>
          <p:nvPr/>
        </p:nvPicPr>
        <p:blipFill>
          <a:blip r:embed="rId3">
            <a:alphaModFix/>
          </a:blip>
          <a:stretch>
            <a:fillRect/>
          </a:stretch>
        </p:blipFill>
        <p:spPr>
          <a:xfrm>
            <a:off x="2287850" y="512025"/>
            <a:ext cx="1077450" cy="1412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22"/>
          <p:cNvSpPr txBox="1"/>
          <p:nvPr/>
        </p:nvSpPr>
        <p:spPr>
          <a:xfrm>
            <a:off x="73925" y="484350"/>
            <a:ext cx="8709000" cy="4682700"/>
          </a:xfrm>
          <a:prstGeom prst="rect">
            <a:avLst/>
          </a:prstGeom>
          <a:noFill/>
          <a:ln>
            <a:noFill/>
          </a:ln>
        </p:spPr>
        <p:txBody>
          <a:bodyPr anchorCtr="0" anchor="ctr" bIns="91425" lIns="91425" spcFirstLastPara="1" rIns="91425" wrap="square" tIns="91425">
            <a:noAutofit/>
          </a:bodyPr>
          <a:lstStyle/>
          <a:p>
            <a:pPr indent="0" lvl="0" marL="0" rtl="1" algn="r">
              <a:lnSpc>
                <a:spcPct val="150000"/>
              </a:lnSpc>
              <a:spcBef>
                <a:spcPts val="0"/>
              </a:spcBef>
              <a:spcAft>
                <a:spcPts val="0"/>
              </a:spcAft>
              <a:buNone/>
            </a:pPr>
            <a:r>
              <a:t/>
            </a:r>
            <a:endParaRPr>
              <a:solidFill>
                <a:srgbClr val="333333"/>
              </a:solidFill>
            </a:endParaRPr>
          </a:p>
          <a:p>
            <a:pPr indent="0" lvl="0" marL="0" rtl="1" algn="r">
              <a:lnSpc>
                <a:spcPct val="150000"/>
              </a:lnSpc>
              <a:spcBef>
                <a:spcPts val="800"/>
              </a:spcBef>
              <a:spcAft>
                <a:spcPts val="0"/>
              </a:spcAft>
              <a:buNone/>
            </a:pPr>
            <a:r>
              <a:rPr b="1" lang="en-GB">
                <a:solidFill>
                  <a:srgbClr val="333333"/>
                </a:solidFill>
              </a:rPr>
              <a:t>א. </a:t>
            </a:r>
            <a:r>
              <a:rPr b="1" lang="en-GB">
                <a:solidFill>
                  <a:srgbClr val="3366FF"/>
                </a:solidFill>
              </a:rPr>
              <a:t>ביטול הקפיטולציות</a:t>
            </a:r>
            <a:r>
              <a:rPr lang="en-GB">
                <a:solidFill>
                  <a:srgbClr val="333333"/>
                </a:solidFill>
              </a:rPr>
              <a:t>. </a:t>
            </a:r>
            <a:endParaRPr>
              <a:solidFill>
                <a:srgbClr val="333333"/>
              </a:solidFill>
            </a:endParaRPr>
          </a:p>
          <a:p>
            <a:pPr indent="0" lvl="0" marL="0" rtl="1" algn="r">
              <a:lnSpc>
                <a:spcPct val="150000"/>
              </a:lnSpc>
              <a:spcBef>
                <a:spcPts val="800"/>
              </a:spcBef>
              <a:spcAft>
                <a:spcPts val="0"/>
              </a:spcAft>
              <a:buNone/>
            </a:pPr>
            <a:r>
              <a:rPr lang="en-GB">
                <a:solidFill>
                  <a:srgbClr val="333333"/>
                </a:solidFill>
              </a:rPr>
              <a:t>התורכים התירו לאזרחים של מדינות אירופה לגור בארץ ישראל ולחיות בארץ על פי החוקים של המדינות מהן הגיעו ולהישפט על ידי הקונסוליה (הנציגות) של מדינתם בארץ. הסדר זה כונה 'שיטת הקפיטולציות'. רוב היהודים שעלו לארץ ישראל היו אזרחים רוסים, הם נהנו מהסדר זה ופעלו מול הקונסוליה הרוסית בארץ. כך הם נמנעו מהתמודדות עם השלטון המקומי. </a:t>
            </a:r>
            <a:br>
              <a:rPr lang="en-GB">
                <a:solidFill>
                  <a:srgbClr val="333333"/>
                </a:solidFill>
              </a:rPr>
            </a:br>
            <a:r>
              <a:rPr lang="en-GB">
                <a:solidFill>
                  <a:srgbClr val="333333"/>
                </a:solidFill>
              </a:rPr>
              <a:t>עם פרוץ מלחמת העולם הראשונה הפכה רוסיה למדינת אויב של תורכיה. השלטון התורכי בארץ ביטל את הסדר הקפיטולציות. </a:t>
            </a:r>
            <a:endParaRPr>
              <a:solidFill>
                <a:srgbClr val="333333"/>
              </a:solidFill>
            </a:endParaRPr>
          </a:p>
          <a:p>
            <a:pPr indent="0" lvl="0" marL="0" rtl="1" algn="r">
              <a:lnSpc>
                <a:spcPct val="150000"/>
              </a:lnSpc>
              <a:spcBef>
                <a:spcPts val="0"/>
              </a:spcBef>
              <a:spcAft>
                <a:spcPts val="0"/>
              </a:spcAft>
              <a:buNone/>
            </a:pPr>
            <a:r>
              <a:rPr b="1" lang="en-GB">
                <a:solidFill>
                  <a:srgbClr val="333333"/>
                </a:solidFill>
              </a:rPr>
              <a:t>ב. </a:t>
            </a:r>
            <a:r>
              <a:rPr b="1" lang="en-GB">
                <a:solidFill>
                  <a:srgbClr val="3366FF"/>
                </a:solidFill>
              </a:rPr>
              <a:t>חובת ההתעתמנות</a:t>
            </a:r>
            <a:r>
              <a:rPr lang="en-GB">
                <a:solidFill>
                  <a:srgbClr val="333333"/>
                </a:solidFill>
              </a:rPr>
              <a:t>. </a:t>
            </a:r>
            <a:endParaRPr>
              <a:solidFill>
                <a:srgbClr val="333333"/>
              </a:solidFill>
            </a:endParaRPr>
          </a:p>
          <a:p>
            <a:pPr indent="0" lvl="0" marL="0" rtl="1" algn="r">
              <a:lnSpc>
                <a:spcPct val="150000"/>
              </a:lnSpc>
              <a:spcBef>
                <a:spcPts val="800"/>
              </a:spcBef>
              <a:spcAft>
                <a:spcPts val="0"/>
              </a:spcAft>
              <a:buNone/>
            </a:pPr>
            <a:r>
              <a:rPr lang="en-GB">
                <a:solidFill>
                  <a:srgbClr val="333333"/>
                </a:solidFill>
              </a:rPr>
              <a:t>התורכים הכריחו את אזרחי מדינות האויב לקבל עליהם את האזרחות העות'מאנית ו</a:t>
            </a:r>
            <a:r>
              <a:rPr lang="en-GB">
                <a:solidFill>
                  <a:srgbClr val="333333"/>
                </a:solidFill>
              </a:rPr>
              <a:t>להתגייס לצבא הטורקי</a:t>
            </a:r>
            <a:r>
              <a:rPr lang="en-GB">
                <a:solidFill>
                  <a:srgbClr val="333333"/>
                </a:solidFill>
              </a:rPr>
              <a:t>. </a:t>
            </a:r>
            <a:r>
              <a:rPr lang="en-GB">
                <a:solidFill>
                  <a:srgbClr val="333333"/>
                </a:solidFill>
              </a:rPr>
              <a:t>מי שסירב גורש מחוץ לארץ ישראל (כ-11,000 גורשו למצרים).</a:t>
            </a:r>
            <a:endParaRPr>
              <a:solidFill>
                <a:srgbClr val="333333"/>
              </a:solidFill>
            </a:endParaRPr>
          </a:p>
          <a:p>
            <a:pPr indent="0" lvl="0" marL="0" rtl="1" algn="r">
              <a:lnSpc>
                <a:spcPct val="150000"/>
              </a:lnSpc>
              <a:spcBef>
                <a:spcPts val="800"/>
              </a:spcBef>
              <a:spcAft>
                <a:spcPts val="0"/>
              </a:spcAft>
              <a:buNone/>
            </a:pPr>
            <a:r>
              <a:rPr b="1" lang="en-GB">
                <a:solidFill>
                  <a:srgbClr val="333333"/>
                </a:solidFill>
              </a:rPr>
              <a:t>ג. </a:t>
            </a:r>
            <a:r>
              <a:rPr b="1" lang="en-GB">
                <a:solidFill>
                  <a:srgbClr val="3366FF"/>
                </a:solidFill>
              </a:rPr>
              <a:t>גירוש</a:t>
            </a:r>
            <a:r>
              <a:rPr lang="en-GB">
                <a:solidFill>
                  <a:srgbClr val="333333"/>
                </a:solidFill>
              </a:rPr>
              <a:t>. </a:t>
            </a:r>
            <a:endParaRPr>
              <a:solidFill>
                <a:srgbClr val="333333"/>
              </a:solidFill>
            </a:endParaRPr>
          </a:p>
          <a:p>
            <a:pPr indent="0" lvl="0" marL="0" rtl="1" algn="r">
              <a:lnSpc>
                <a:spcPct val="150000"/>
              </a:lnSpc>
              <a:spcBef>
                <a:spcPts val="800"/>
              </a:spcBef>
              <a:spcAft>
                <a:spcPts val="800"/>
              </a:spcAft>
              <a:buNone/>
            </a:pPr>
            <a:r>
              <a:rPr lang="en-GB">
                <a:solidFill>
                  <a:srgbClr val="333333"/>
                </a:solidFill>
              </a:rPr>
              <a:t>כאשר הצבא הבריטי החל לכבוש את הארץ בשנת 1917, התורכים החלו לגרש את התושבים היהודים שעל ערי החוף בעקבות החשש שהיהודים יסייעו לבריטים בריגול נגדם. אלפי אנשים סולקו מבתיהם ועברו להתגורר רובם במושבות הגליל, חלקם במושבה כפר סבא ואחרים לירושלים. אנשים אלו נשארו ללא בית, עבודה ותנאי מחיה בסיסיים.</a:t>
            </a:r>
            <a:endParaRPr>
              <a:solidFill>
                <a:schemeClr val="dk1"/>
              </a:solidFill>
            </a:endParaRPr>
          </a:p>
        </p:txBody>
      </p:sp>
      <p:sp>
        <p:nvSpPr>
          <p:cNvPr id="855" name="Google Shape;855;p122"/>
          <p:cNvSpPr txBox="1"/>
          <p:nvPr/>
        </p:nvSpPr>
        <p:spPr>
          <a:xfrm>
            <a:off x="391350" y="-8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50000"/>
              </a:lnSpc>
              <a:spcBef>
                <a:spcPts val="0"/>
              </a:spcBef>
              <a:spcAft>
                <a:spcPts val="0"/>
              </a:spcAft>
              <a:buNone/>
            </a:pPr>
            <a:r>
              <a:rPr b="1" lang="en-GB" sz="1600" u="sng">
                <a:solidFill>
                  <a:srgbClr val="4A86E8"/>
                </a:solidFill>
              </a:rPr>
              <a:t>מדיניות השלטון העות'מאני (ג'מל פחה) כלפי היישוב היהודי בא"י בזמן מלחמת העולם הראשונה: </a:t>
            </a:r>
            <a:br>
              <a:rPr b="1" lang="en-GB" sz="1600" u="sng">
                <a:solidFill>
                  <a:srgbClr val="4A86E8"/>
                </a:solidFill>
              </a:rPr>
            </a:br>
            <a:r>
              <a:rPr b="1" lang="en-GB" sz="1600" u="sng">
                <a:solidFill>
                  <a:srgbClr val="4A86E8"/>
                </a:solidFill>
              </a:rPr>
              <a:t>דרכי פעולה (או, הצעדים שנקט השלטון העות'מני כלפי הישוב היהודי)</a:t>
            </a:r>
            <a:endParaRPr b="1" sz="1600" u="sng">
              <a:solidFill>
                <a:srgbClr val="1C4587"/>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Google Shape;860;p123"/>
          <p:cNvPicPr preferRelativeResize="0"/>
          <p:nvPr/>
        </p:nvPicPr>
        <p:blipFill>
          <a:blip r:embed="rId3">
            <a:alphaModFix/>
          </a:blip>
          <a:stretch>
            <a:fillRect/>
          </a:stretch>
        </p:blipFill>
        <p:spPr>
          <a:xfrm>
            <a:off x="3458925" y="115050"/>
            <a:ext cx="3467100" cy="4514850"/>
          </a:xfrm>
          <a:prstGeom prst="rect">
            <a:avLst/>
          </a:prstGeom>
          <a:noFill/>
          <a:ln>
            <a:noFill/>
          </a:ln>
        </p:spPr>
      </p:pic>
      <p:sp>
        <p:nvSpPr>
          <p:cNvPr id="861" name="Google Shape;861;p123"/>
          <p:cNvSpPr txBox="1"/>
          <p:nvPr/>
        </p:nvSpPr>
        <p:spPr>
          <a:xfrm>
            <a:off x="228600" y="2945850"/>
            <a:ext cx="3000000" cy="2492400"/>
          </a:xfrm>
          <a:prstGeom prst="rect">
            <a:avLst/>
          </a:prstGeom>
          <a:noFill/>
          <a:ln>
            <a:noFill/>
          </a:ln>
        </p:spPr>
        <p:txBody>
          <a:bodyPr anchorCtr="0" anchor="ctr" bIns="91425" lIns="91425" spcFirstLastPara="1" rIns="91425" wrap="square" tIns="91425">
            <a:noAutofit/>
          </a:bodyPr>
          <a:lstStyle/>
          <a:p>
            <a:pPr indent="0" lvl="0" marL="0" rtl="1" algn="r">
              <a:lnSpc>
                <a:spcPct val="115000"/>
              </a:lnSpc>
              <a:spcBef>
                <a:spcPts val="0"/>
              </a:spcBef>
              <a:spcAft>
                <a:spcPts val="0"/>
              </a:spcAft>
              <a:buNone/>
            </a:pPr>
            <a:r>
              <a:rPr lang="en-GB"/>
              <a:t>הודעת המשרד הארצישראלי אל תושבי הארץ היהודים נתיני המדינות הזרות לסדר את נתינותם העות'מאנית עד ה-15 במאי. ההודעה כוללת את רשימת התושבים המיועדים לגירוש מא"י ע"י השלטונות העות'מניים.</a:t>
            </a:r>
            <a:endParaRPr/>
          </a:p>
          <a:p>
            <a:pPr indent="0" lvl="0" marL="0" rtl="1" algn="r">
              <a:lnSpc>
                <a:spcPct val="115000"/>
              </a:lnSpc>
              <a:spcBef>
                <a:spcPts val="0"/>
              </a:spcBef>
              <a:spcAft>
                <a:spcPts val="0"/>
              </a:spcAft>
              <a:buNone/>
            </a:pPr>
            <a:r>
              <a:rPr lang="en-GB"/>
              <a:t>(הארכיון הציוני)</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65" name="Shape 865"/>
        <p:cNvGrpSpPr/>
        <p:nvPr/>
      </p:nvGrpSpPr>
      <p:grpSpPr>
        <a:xfrm>
          <a:off x="0" y="0"/>
          <a:ext cx="0" cy="0"/>
          <a:chOff x="0" y="0"/>
          <a:chExt cx="0" cy="0"/>
        </a:xfrm>
      </p:grpSpPr>
      <p:sp>
        <p:nvSpPr>
          <p:cNvPr id="866" name="Google Shape;866;p124"/>
          <p:cNvSpPr txBox="1"/>
          <p:nvPr/>
        </p:nvSpPr>
        <p:spPr>
          <a:xfrm>
            <a:off x="902800" y="943975"/>
            <a:ext cx="7283700" cy="37881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b="1" lang="en-GB" sz="1600">
                <a:solidFill>
                  <a:schemeClr val="dk1"/>
                </a:solidFill>
              </a:rPr>
              <a:t>ניתוק הקשר בין ארץ ישראל ואירופה:</a:t>
            </a:r>
            <a:r>
              <a:rPr lang="en-GB" sz="1600">
                <a:solidFill>
                  <a:schemeClr val="dk1"/>
                </a:solidFill>
              </a:rPr>
              <a:t> </a:t>
            </a:r>
            <a:endParaRPr sz="1600">
              <a:solidFill>
                <a:schemeClr val="dk1"/>
              </a:solidFill>
            </a:endParaRPr>
          </a:p>
          <a:p>
            <a:pPr indent="0" lvl="0" marL="0" rtl="1" algn="just">
              <a:lnSpc>
                <a:spcPct val="150000"/>
              </a:lnSpc>
              <a:spcBef>
                <a:spcPts val="0"/>
              </a:spcBef>
              <a:spcAft>
                <a:spcPts val="0"/>
              </a:spcAft>
              <a:buClr>
                <a:schemeClr val="dk1"/>
              </a:buClr>
              <a:buSzPts val="1100"/>
              <a:buFont typeface="Arial"/>
              <a:buNone/>
            </a:pPr>
            <a:r>
              <a:rPr lang="en-GB" sz="1600">
                <a:solidFill>
                  <a:schemeClr val="dk1"/>
                </a:solidFill>
              </a:rPr>
              <a:t>הישוב העברי בארץ ישראל היה תלוי בקשר שלו לתנועה הציונית באירופה. הוא קיבל ממנה כספים ומוצרים שונים. מאירופה הגיעו העולים לארץ. הישוב היהודי ייצא לאירופה את תוצרתו החקלאית. המלחמה גרמה לכך שאוניות לא יוכלו להפליג בין אירופה לארץ ישראל והקשר החיוני לישוב העברי נותק.</a:t>
            </a:r>
            <a:endParaRPr sz="1600">
              <a:solidFill>
                <a:schemeClr val="dk1"/>
              </a:solidFill>
            </a:endParaRPr>
          </a:p>
          <a:p>
            <a:pPr indent="0" lvl="0" marL="0" rtl="1" algn="just">
              <a:lnSpc>
                <a:spcPct val="150000"/>
              </a:lnSpc>
              <a:spcBef>
                <a:spcPts val="0"/>
              </a:spcBef>
              <a:spcAft>
                <a:spcPts val="0"/>
              </a:spcAft>
              <a:buClr>
                <a:schemeClr val="dk1"/>
              </a:buClr>
              <a:buSzPts val="1100"/>
              <a:buFont typeface="Arial"/>
              <a:buNone/>
            </a:pPr>
            <a:r>
              <a:t/>
            </a:r>
            <a:endParaRPr sz="1600">
              <a:solidFill>
                <a:schemeClr val="dk1"/>
              </a:solidFill>
            </a:endParaRPr>
          </a:p>
          <a:p>
            <a:pPr indent="0" lvl="0" marL="0" rtl="1" algn="just">
              <a:lnSpc>
                <a:spcPct val="150000"/>
              </a:lnSpc>
              <a:spcBef>
                <a:spcPts val="0"/>
              </a:spcBef>
              <a:spcAft>
                <a:spcPts val="0"/>
              </a:spcAft>
              <a:buNone/>
            </a:pPr>
            <a:r>
              <a:rPr b="1" lang="en-GB" sz="1600">
                <a:solidFill>
                  <a:schemeClr val="dk1"/>
                </a:solidFill>
              </a:rPr>
              <a:t>מכת ארבה והרעב בארץ ישראל:</a:t>
            </a:r>
            <a:r>
              <a:rPr lang="en-GB" sz="1600">
                <a:solidFill>
                  <a:schemeClr val="dk1"/>
                </a:solidFill>
              </a:rPr>
              <a:t>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בשנת 1915 התקיימה בארץ מכת ארבה קשה. להקות גדולות של ארבה הגיעו ארצה וחיסלו יבולים שלמים. מכת הארבה הוסיפה לקשיים של שנות המלחמה והובילה למצב של רעב בארץ, שנמשך עד תום המלחמה.</a:t>
            </a:r>
            <a:endParaRPr b="1" sz="1600">
              <a:solidFill>
                <a:schemeClr val="dk1"/>
              </a:solidFill>
            </a:endParaRPr>
          </a:p>
        </p:txBody>
      </p:sp>
      <p:sp>
        <p:nvSpPr>
          <p:cNvPr id="867" name="Google Shape;867;p124"/>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קשיים של הישוב העברי בארץ בתקופת מלחמת העולם הראשונה</a:t>
            </a:r>
            <a:endParaRPr b="1" sz="2400">
              <a:solidFill>
                <a:srgbClr val="4A86E8"/>
              </a:solidFill>
            </a:endParaRPr>
          </a:p>
          <a:p>
            <a:pPr indent="0" lvl="0" marL="0" rtl="1" algn="ctr">
              <a:lnSpc>
                <a:spcPct val="115000"/>
              </a:lnSpc>
              <a:spcBef>
                <a:spcPts val="0"/>
              </a:spcBef>
              <a:spcAft>
                <a:spcPts val="0"/>
              </a:spcAft>
              <a:buNone/>
            </a:pPr>
            <a:r>
              <a:rPr b="1" lang="en-GB">
                <a:solidFill>
                  <a:srgbClr val="4A86E8"/>
                </a:solidFill>
              </a:rPr>
              <a:t>שלא נגרמו ע"י השלטון העותמאני</a:t>
            </a:r>
            <a:endParaRPr b="1">
              <a:solidFill>
                <a:srgbClr val="4A86E8"/>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pic>
        <p:nvPicPr>
          <p:cNvPr id="872" name="Google Shape;872;p125"/>
          <p:cNvPicPr preferRelativeResize="0"/>
          <p:nvPr/>
        </p:nvPicPr>
        <p:blipFill>
          <a:blip r:embed="rId3">
            <a:alphaModFix/>
          </a:blip>
          <a:stretch>
            <a:fillRect/>
          </a:stretch>
        </p:blipFill>
        <p:spPr>
          <a:xfrm>
            <a:off x="1828800" y="152400"/>
            <a:ext cx="5276850" cy="4371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6"/>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ההתמודדות של הישוב היהודי בעת מלחמת העולם הראשונה</a:t>
            </a:r>
            <a:endParaRPr b="1" sz="1600">
              <a:solidFill>
                <a:srgbClr val="1C4587"/>
              </a:solidFill>
            </a:endParaRPr>
          </a:p>
        </p:txBody>
      </p:sp>
      <p:sp>
        <p:nvSpPr>
          <p:cNvPr id="878" name="Google Shape;878;p126"/>
          <p:cNvSpPr txBox="1"/>
          <p:nvPr/>
        </p:nvSpPr>
        <p:spPr>
          <a:xfrm>
            <a:off x="914400" y="990600"/>
            <a:ext cx="7528800" cy="3000000"/>
          </a:xfrm>
          <a:prstGeom prst="rect">
            <a:avLst/>
          </a:prstGeom>
          <a:noFill/>
          <a:ln>
            <a:noFill/>
          </a:ln>
        </p:spPr>
        <p:txBody>
          <a:bodyPr anchorCtr="0" anchor="ctr" bIns="91425" lIns="91425" spcFirstLastPara="1" rIns="91425" wrap="square" tIns="91425">
            <a:noAutofit/>
          </a:bodyPr>
          <a:lstStyle/>
          <a:p>
            <a:pPr indent="0" lvl="0" marL="0" rtl="1" algn="just">
              <a:lnSpc>
                <a:spcPct val="200000"/>
              </a:lnSpc>
              <a:spcBef>
                <a:spcPts val="0"/>
              </a:spcBef>
              <a:spcAft>
                <a:spcPts val="0"/>
              </a:spcAft>
              <a:buNone/>
            </a:pPr>
            <a:r>
              <a:rPr lang="en-GB" sz="1800">
                <a:solidFill>
                  <a:schemeClr val="dk1"/>
                </a:solidFill>
              </a:rPr>
              <a:t>הישוב היהודי בארץ ישראל נקלע בשנות המלחמה למצוקה גדולה. </a:t>
            </a:r>
            <a:endParaRPr sz="1800">
              <a:solidFill>
                <a:schemeClr val="dk1"/>
              </a:solidFill>
            </a:endParaRPr>
          </a:p>
          <a:p>
            <a:pPr indent="0" lvl="0" marL="0" rtl="1" algn="just">
              <a:lnSpc>
                <a:spcPct val="200000"/>
              </a:lnSpc>
              <a:spcBef>
                <a:spcPts val="0"/>
              </a:spcBef>
              <a:spcAft>
                <a:spcPts val="0"/>
              </a:spcAft>
              <a:buNone/>
            </a:pPr>
            <a:r>
              <a:rPr lang="en-GB" sz="1800">
                <a:solidFill>
                  <a:schemeClr val="dk1"/>
                </a:solidFill>
              </a:rPr>
              <a:t>ההשקעה של עשרות שנים בהתיישבות נמצאה בסכנה. </a:t>
            </a:r>
            <a:endParaRPr sz="1800">
              <a:solidFill>
                <a:schemeClr val="dk1"/>
              </a:solidFill>
            </a:endParaRPr>
          </a:p>
          <a:p>
            <a:pPr indent="0" lvl="0" marL="0" rtl="1" algn="just">
              <a:lnSpc>
                <a:spcPct val="200000"/>
              </a:lnSpc>
              <a:spcBef>
                <a:spcPts val="0"/>
              </a:spcBef>
              <a:spcAft>
                <a:spcPts val="0"/>
              </a:spcAft>
              <a:buNone/>
            </a:pPr>
            <a:r>
              <a:rPr lang="en-GB" sz="1800">
                <a:solidFill>
                  <a:schemeClr val="dk1"/>
                </a:solidFill>
              </a:rPr>
              <a:t>היהודים בארץ ישראל עשו ככל שביכולתם כדי לשמור על הישובים בתנאים הקשים של המלחמה ומול המדיניות העויינת של השלטון התורכי. </a:t>
            </a:r>
            <a:endParaRPr sz="18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27"/>
          <p:cNvSpPr txBox="1"/>
          <p:nvPr/>
        </p:nvSpPr>
        <p:spPr>
          <a:xfrm>
            <a:off x="391350" y="-8700"/>
            <a:ext cx="8516700" cy="8649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ההתמודדות של הישוב היהודי בעת מלחמת העולם הראשונה</a:t>
            </a:r>
            <a:endParaRPr b="1" sz="2400">
              <a:solidFill>
                <a:srgbClr val="4A86E8"/>
              </a:solidFill>
            </a:endParaRPr>
          </a:p>
          <a:p>
            <a:pPr indent="0" lvl="0" marL="0" rtl="1" algn="ctr">
              <a:lnSpc>
                <a:spcPct val="115000"/>
              </a:lnSpc>
              <a:spcBef>
                <a:spcPts val="0"/>
              </a:spcBef>
              <a:spcAft>
                <a:spcPts val="0"/>
              </a:spcAft>
              <a:buNone/>
            </a:pPr>
            <a:r>
              <a:rPr b="1" lang="en-GB" sz="2400">
                <a:solidFill>
                  <a:srgbClr val="4A86E8"/>
                </a:solidFill>
              </a:rPr>
              <a:t>ארגון ניל"י- מטרות ודרכי פעולה</a:t>
            </a:r>
            <a:endParaRPr b="1" sz="2400">
              <a:solidFill>
                <a:srgbClr val="4A86E8"/>
              </a:solidFill>
            </a:endParaRPr>
          </a:p>
        </p:txBody>
      </p:sp>
      <p:sp>
        <p:nvSpPr>
          <p:cNvPr id="884" name="Google Shape;884;p127"/>
          <p:cNvSpPr txBox="1"/>
          <p:nvPr/>
        </p:nvSpPr>
        <p:spPr>
          <a:xfrm>
            <a:off x="1441600" y="1280250"/>
            <a:ext cx="7528800" cy="36981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b="1" lang="en-GB" sz="1600">
                <a:solidFill>
                  <a:schemeClr val="dk1"/>
                </a:solidFill>
              </a:rPr>
              <a:t>סיוע לבריטים לכבוש את הארץ:</a:t>
            </a:r>
            <a:r>
              <a:rPr lang="en-GB" sz="1600">
                <a:solidFill>
                  <a:schemeClr val="dk1"/>
                </a:solidFill>
              </a:rPr>
              <a:t>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ארגון ניל"י (נצח ישראל לא ישקר) הוקם על ידי האחים אהרון, שרה ואלכסנדר אהרונסון ואבשלום פיינברג בשנת 1915.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מטרת הארגון היתה להקים רשת ריגול ולהעביר מידע מודיעיני לבריטים כדי לעזור לצבא הבריטי לכבוש את ארץ ישראל.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חברי הארגון הצליחו ליצור קשר עם המודיעין הבריטי במצרים, ובמשך כל תקופת פעילותה של ניל"י העבירו ידיעות לבריטים בדרכים שונות: אנשים שעברו בנגב ברגל אל הכוחות הבריטים, יוני דואר ואיתותים לספינה בריטית ששטה בימים קבועים מול המשרד של ניל"י בעתלית.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ארגון ניל"י נחשף על ידי התורכים בשנת 1917 ואנשיו נאסרו. שניים מהם הוצאו להורג ואישה נוספת, שרה אהרונסון, התאבדה בכלא. </a:t>
            </a:r>
            <a:endParaRPr sz="1600">
              <a:solidFill>
                <a:schemeClr val="dk1"/>
              </a:solidFill>
            </a:endParaRPr>
          </a:p>
        </p:txBody>
      </p:sp>
      <p:pic>
        <p:nvPicPr>
          <p:cNvPr id="885" name="Google Shape;885;p127"/>
          <p:cNvPicPr preferRelativeResize="0"/>
          <p:nvPr/>
        </p:nvPicPr>
        <p:blipFill>
          <a:blip r:embed="rId3">
            <a:alphaModFix/>
          </a:blip>
          <a:stretch>
            <a:fillRect/>
          </a:stretch>
        </p:blipFill>
        <p:spPr>
          <a:xfrm>
            <a:off x="167700" y="565275"/>
            <a:ext cx="1162300" cy="14069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8"/>
          <p:cNvSpPr txBox="1"/>
          <p:nvPr/>
        </p:nvSpPr>
        <p:spPr>
          <a:xfrm>
            <a:off x="391350" y="-8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ההתמודדות של הישוב היהודי בעת מלחמת העולם הראשונה</a:t>
            </a:r>
            <a:endParaRPr b="1" sz="2400">
              <a:solidFill>
                <a:srgbClr val="4A86E8"/>
              </a:solidFill>
            </a:endParaRPr>
          </a:p>
          <a:p>
            <a:pPr indent="0" lvl="0" marL="0" rtl="1" algn="ctr">
              <a:lnSpc>
                <a:spcPct val="115000"/>
              </a:lnSpc>
              <a:spcBef>
                <a:spcPts val="0"/>
              </a:spcBef>
              <a:spcAft>
                <a:spcPts val="0"/>
              </a:spcAft>
              <a:buNone/>
            </a:pPr>
            <a:r>
              <a:rPr b="1" lang="en-GB" sz="2400">
                <a:solidFill>
                  <a:srgbClr val="4A86E8"/>
                </a:solidFill>
              </a:rPr>
              <a:t>ארגון ניל"י</a:t>
            </a:r>
            <a:endParaRPr b="1" sz="2400">
              <a:solidFill>
                <a:srgbClr val="4A86E8"/>
              </a:solidFill>
            </a:endParaRPr>
          </a:p>
        </p:txBody>
      </p:sp>
      <p:pic>
        <p:nvPicPr>
          <p:cNvPr id="891" name="Google Shape;891;p128"/>
          <p:cNvPicPr preferRelativeResize="0"/>
          <p:nvPr/>
        </p:nvPicPr>
        <p:blipFill>
          <a:blip r:embed="rId3">
            <a:alphaModFix/>
          </a:blip>
          <a:stretch>
            <a:fillRect/>
          </a:stretch>
        </p:blipFill>
        <p:spPr>
          <a:xfrm>
            <a:off x="124425" y="758325"/>
            <a:ext cx="1293676" cy="1566001"/>
          </a:xfrm>
          <a:prstGeom prst="rect">
            <a:avLst/>
          </a:prstGeom>
          <a:noFill/>
          <a:ln>
            <a:noFill/>
          </a:ln>
        </p:spPr>
      </p:pic>
      <p:sp>
        <p:nvSpPr>
          <p:cNvPr id="892" name="Google Shape;892;p128"/>
          <p:cNvSpPr txBox="1"/>
          <p:nvPr/>
        </p:nvSpPr>
        <p:spPr>
          <a:xfrm>
            <a:off x="1517800" y="442050"/>
            <a:ext cx="7528800" cy="44316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b="1" lang="en-GB" sz="1600">
                <a:solidFill>
                  <a:schemeClr val="dk1"/>
                </a:solidFill>
              </a:rPr>
              <a:t>בני הישוב היהודי בארץ התנגדו לארגון ניל"י. </a:t>
            </a:r>
            <a:endParaRPr b="1" sz="1600">
              <a:solidFill>
                <a:schemeClr val="dk1"/>
              </a:solidFill>
            </a:endParaRPr>
          </a:p>
          <a:p>
            <a:pPr indent="-330200" lvl="0" marL="457200" rtl="1" algn="just">
              <a:lnSpc>
                <a:spcPct val="150000"/>
              </a:lnSpc>
              <a:spcBef>
                <a:spcPts val="0"/>
              </a:spcBef>
              <a:spcAft>
                <a:spcPts val="0"/>
              </a:spcAft>
              <a:buClr>
                <a:schemeClr val="dk1"/>
              </a:buClr>
              <a:buSzPts val="1600"/>
              <a:buAutoNum type="arabicPeriod"/>
            </a:pPr>
            <a:r>
              <a:rPr lang="en-GB" sz="1600">
                <a:solidFill>
                  <a:schemeClr val="dk1"/>
                </a:solidFill>
              </a:rPr>
              <a:t>הם חששו כי </a:t>
            </a:r>
            <a:r>
              <a:rPr lang="en-GB" sz="1600">
                <a:solidFill>
                  <a:schemeClr val="dk1"/>
                </a:solidFill>
              </a:rPr>
              <a:t>פעילות הריגול והבגידה הם מסוכנים כי</a:t>
            </a:r>
            <a:r>
              <a:rPr lang="en-GB" sz="1600">
                <a:solidFill>
                  <a:schemeClr val="dk1"/>
                </a:solidFill>
              </a:rPr>
              <a:t> יעוררו תגובה קשה מצד העותמאנים ויביאו אסון על הישוב.</a:t>
            </a:r>
            <a:endParaRPr sz="1600">
              <a:solidFill>
                <a:schemeClr val="dk1"/>
              </a:solidFill>
            </a:endParaRPr>
          </a:p>
          <a:p>
            <a:pPr indent="-330200" lvl="0" marL="457200" marR="0" rtl="1" algn="just">
              <a:lnSpc>
                <a:spcPct val="150000"/>
              </a:lnSpc>
              <a:spcBef>
                <a:spcPts val="0"/>
              </a:spcBef>
              <a:spcAft>
                <a:spcPts val="0"/>
              </a:spcAft>
              <a:buClr>
                <a:schemeClr val="dk1"/>
              </a:buClr>
              <a:buSzPts val="1600"/>
              <a:buAutoNum type="arabicPeriod"/>
            </a:pPr>
            <a:r>
              <a:rPr lang="en-GB" sz="1600">
                <a:solidFill>
                  <a:schemeClr val="dk1"/>
                </a:solidFill>
              </a:rPr>
              <a:t>מנהיגי הישוב וראשי התנועה הציונית האמינו כי הארץ תכבש בכל מקרה על ידי הבריטים בסוף המלחמה, לכן הסיכון מיותר ומסוכן.</a:t>
            </a:r>
            <a:endParaRPr sz="1600">
              <a:solidFill>
                <a:schemeClr val="dk1"/>
              </a:solidFill>
            </a:endParaRPr>
          </a:p>
          <a:p>
            <a:pPr indent="0" lvl="0" marL="0" rtl="1" algn="just">
              <a:lnSpc>
                <a:spcPct val="150000"/>
              </a:lnSpc>
              <a:spcBef>
                <a:spcPts val="0"/>
              </a:spcBef>
              <a:spcAft>
                <a:spcPts val="0"/>
              </a:spcAft>
              <a:buNone/>
            </a:pPr>
            <a:r>
              <a:t/>
            </a: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לעומתם, </a:t>
            </a:r>
            <a:r>
              <a:rPr lang="en-GB" sz="1600">
                <a:solidFill>
                  <a:schemeClr val="dk1"/>
                </a:solidFill>
              </a:rPr>
              <a:t>אנשי ניל"י האמינו כי אם יסייעו לבריטים לכבוש את הארץ יאמצו הבריטים מדיניות אוהדת לציונות ויתמכו בהקמת מדינה יהודית בארץ.</a:t>
            </a:r>
            <a:endParaRPr sz="16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29"/>
          <p:cNvSpPr txBox="1"/>
          <p:nvPr/>
        </p:nvSpPr>
        <p:spPr>
          <a:xfrm>
            <a:off x="391350" y="143700"/>
            <a:ext cx="8516700" cy="6855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GB" sz="2400">
                <a:solidFill>
                  <a:srgbClr val="4A86E8"/>
                </a:solidFill>
              </a:rPr>
              <a:t>הצהרת בלפור</a:t>
            </a:r>
            <a:endParaRPr b="1" sz="1600">
              <a:solidFill>
                <a:srgbClr val="1C4587"/>
              </a:solidFill>
            </a:endParaRPr>
          </a:p>
        </p:txBody>
      </p:sp>
      <p:sp>
        <p:nvSpPr>
          <p:cNvPr id="898" name="Google Shape;898;p129"/>
          <p:cNvSpPr txBox="1"/>
          <p:nvPr/>
        </p:nvSpPr>
        <p:spPr>
          <a:xfrm>
            <a:off x="565300" y="997400"/>
            <a:ext cx="8237100" cy="3930600"/>
          </a:xfrm>
          <a:prstGeom prst="rect">
            <a:avLst/>
          </a:prstGeom>
          <a:noFill/>
          <a:ln>
            <a:noFill/>
          </a:ln>
        </p:spPr>
        <p:txBody>
          <a:bodyPr anchorCtr="0" anchor="ctr" bIns="91425" lIns="91425" spcFirstLastPara="1" rIns="91425" wrap="square" tIns="91425">
            <a:noAutofit/>
          </a:bodyPr>
          <a:lstStyle/>
          <a:p>
            <a:pPr indent="0" lvl="0" marL="0" rtl="1" algn="just">
              <a:lnSpc>
                <a:spcPct val="150000"/>
              </a:lnSpc>
              <a:spcBef>
                <a:spcPts val="0"/>
              </a:spcBef>
              <a:spcAft>
                <a:spcPts val="0"/>
              </a:spcAft>
              <a:buNone/>
            </a:pPr>
            <a:r>
              <a:rPr b="1" lang="en-GB" sz="1600">
                <a:solidFill>
                  <a:schemeClr val="dk1"/>
                </a:solidFill>
              </a:rPr>
              <a:t>הפעילות הציונית בבריטניה במהלך מלחמת העולם הראשונה: </a:t>
            </a:r>
            <a:endParaRPr b="1" sz="1600">
              <a:solidFill>
                <a:schemeClr val="dk1"/>
              </a:solidFill>
            </a:endParaRPr>
          </a:p>
          <a:p>
            <a:pPr indent="0" lvl="0" marL="0" rtl="1" algn="just">
              <a:lnSpc>
                <a:spcPct val="150000"/>
              </a:lnSpc>
              <a:spcBef>
                <a:spcPts val="0"/>
              </a:spcBef>
              <a:spcAft>
                <a:spcPts val="0"/>
              </a:spcAft>
              <a:buNone/>
            </a:pPr>
            <a:r>
              <a:rPr lang="en-GB" sz="1600">
                <a:solidFill>
                  <a:schemeClr val="dk1"/>
                </a:solidFill>
              </a:rPr>
              <a:t>במהלך מלחמת העולם הראשונה הפכה בריטניה למוקד חשוב של פעילות ציונית. הציונים הבריטים יצרו קשרים בצמרת השלטון. הם קיוו כי המלחמה ותוצאותיה יסייעו להם להגיש את הציונות: הקמת בית לאומי יהודי בארץ ישראל. ממשלת בריטניה גילתה אהדה לציונות. ההתקרבות בין הציונים והבריטים באה לידי ביטוי בהקמתם של גדודים עבריים שלחמו במסגרת הצבא הבריטי. הבריטים התקדמו ממצרים צפונה לתוך ארץ ישראל והחלו לכבוש אותה. </a:t>
            </a:r>
            <a:br>
              <a:rPr lang="en-GB" sz="1600">
                <a:solidFill>
                  <a:schemeClr val="dk1"/>
                </a:solidFill>
              </a:rPr>
            </a:br>
            <a:endParaRPr sz="1600">
              <a:solidFill>
                <a:schemeClr val="dk1"/>
              </a:solidFill>
            </a:endParaRPr>
          </a:p>
          <a:p>
            <a:pPr indent="0" lvl="0" marL="0" rtl="1" algn="just">
              <a:lnSpc>
                <a:spcPct val="150000"/>
              </a:lnSpc>
              <a:spcBef>
                <a:spcPts val="0"/>
              </a:spcBef>
              <a:spcAft>
                <a:spcPts val="0"/>
              </a:spcAft>
              <a:buNone/>
            </a:pPr>
            <a:r>
              <a:rPr lang="en-GB" sz="1600">
                <a:solidFill>
                  <a:schemeClr val="dk1"/>
                </a:solidFill>
              </a:rPr>
              <a:t>במהלך שנת 1917 החלו מגעים בין הציונים והבריטים על פירסומה של הצהרה שבה תביע בריטניה תמיכה בציונות ותתחייב לסייע בהקמת בית לאומי יהודי. ב-2.11.1917 פירסם שר החוץ הבריטי, בלפור מכתב שנודע כ'הצהרת בלפור'. </a:t>
            </a:r>
            <a:br>
              <a:rPr lang="en-GB" sz="1600">
                <a:solidFill>
                  <a:schemeClr val="dk1"/>
                </a:solidFill>
              </a:rPr>
            </a:b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אורגני">
  <a:themeElements>
    <a:clrScheme name="אורגני">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